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DM Sans Italics" charset="1" panose="00000000000000000000"/>
      <p:regular r:id="rId43"/>
    </p:embeddedFont>
    <p:embeddedFont>
      <p:font typeface="Now Bold" charset="1" panose="00000800000000000000"/>
      <p:regular r:id="rId44"/>
    </p:embeddedFont>
    <p:embeddedFont>
      <p:font typeface="Times New Roman" charset="1" panose="02030502070405020303"/>
      <p:regular r:id="rId45"/>
    </p:embeddedFont>
    <p:embeddedFont>
      <p:font typeface="DM Sans" charset="1" panose="00000000000000000000"/>
      <p:regular r:id="rId46"/>
    </p:embeddedFont>
    <p:embeddedFont>
      <p:font typeface="Saira Bold" charset="1" panose="00000800000000000000"/>
      <p:regular r:id="rId47"/>
    </p:embeddedFont>
    <p:embeddedFont>
      <p:font typeface="DM Sans Bold"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1.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15" Target="../media/image70.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18" Target="../media/image73.png" Type="http://schemas.openxmlformats.org/officeDocument/2006/relationships/image"/><Relationship Id="rId19" Target="../media/image74.svg" Type="http://schemas.openxmlformats.org/officeDocument/2006/relationships/image"/><Relationship Id="rId2" Target="../media/image57.png" Type="http://schemas.openxmlformats.org/officeDocument/2006/relationships/image"/><Relationship Id="rId20" Target="../media/image75.png" Type="http://schemas.openxmlformats.org/officeDocument/2006/relationships/image"/><Relationship Id="rId21" Target="../media/image76.svg" Type="http://schemas.openxmlformats.org/officeDocument/2006/relationships/image"/><Relationship Id="rId22" Target="../media/image77.png" Type="http://schemas.openxmlformats.org/officeDocument/2006/relationships/image"/><Relationship Id="rId23" Target="../media/image78.svg" Type="http://schemas.openxmlformats.org/officeDocument/2006/relationships/image"/><Relationship Id="rId24" Target="../media/image79.png" Type="http://schemas.openxmlformats.org/officeDocument/2006/relationships/image"/><Relationship Id="rId25" Target="../media/image80.svg" Type="http://schemas.openxmlformats.org/officeDocument/2006/relationships/image"/><Relationship Id="rId26" Target="../media/image81.png" Type="http://schemas.openxmlformats.org/officeDocument/2006/relationships/image"/><Relationship Id="rId27" Target="../media/image82.svg" Type="http://schemas.openxmlformats.org/officeDocument/2006/relationships/image"/><Relationship Id="rId28" Target="../media/image83.png" Type="http://schemas.openxmlformats.org/officeDocument/2006/relationships/image"/><Relationship Id="rId29" Target="../media/image84.svg" Type="http://schemas.openxmlformats.org/officeDocument/2006/relationships/image"/><Relationship Id="rId3" Target="../media/image58.svg" Type="http://schemas.openxmlformats.org/officeDocument/2006/relationships/image"/><Relationship Id="rId30" Target="../media/image85.png" Type="http://schemas.openxmlformats.org/officeDocument/2006/relationships/image"/><Relationship Id="rId31" Target="../media/image86.svg" Type="http://schemas.openxmlformats.org/officeDocument/2006/relationships/image"/><Relationship Id="rId32" Target="../media/image87.png" Type="http://schemas.openxmlformats.org/officeDocument/2006/relationships/image"/><Relationship Id="rId33" Target="../media/image88.svg" Type="http://schemas.openxmlformats.org/officeDocument/2006/relationships/image"/><Relationship Id="rId34" Target="../media/image89.png" Type="http://schemas.openxmlformats.org/officeDocument/2006/relationships/image"/><Relationship Id="rId35" Target="../media/image90.svg" Type="http://schemas.openxmlformats.org/officeDocument/2006/relationships/image"/><Relationship Id="rId36" Target="../media/image91.png" Type="http://schemas.openxmlformats.org/officeDocument/2006/relationships/image"/><Relationship Id="rId37" Target="../media/image92.svg" Type="http://schemas.openxmlformats.org/officeDocument/2006/relationships/image"/><Relationship Id="rId38" Target="../media/image93.png" Type="http://schemas.openxmlformats.org/officeDocument/2006/relationships/image"/><Relationship Id="rId39" Target="../media/image94.svg" Type="http://schemas.openxmlformats.org/officeDocument/2006/relationships/image"/><Relationship Id="rId4" Target="../media/image59.png" Type="http://schemas.openxmlformats.org/officeDocument/2006/relationships/image"/><Relationship Id="rId40" Target="../media/image95.png" Type="http://schemas.openxmlformats.org/officeDocument/2006/relationships/image"/><Relationship Id="rId41" Target="../media/image96.svg" Type="http://schemas.openxmlformats.org/officeDocument/2006/relationships/image"/><Relationship Id="rId42" Target="../media/image97.png" Type="http://schemas.openxmlformats.org/officeDocument/2006/relationships/image"/><Relationship Id="rId43" Target="../media/image98.svg" Type="http://schemas.openxmlformats.org/officeDocument/2006/relationships/image"/><Relationship Id="rId44" Target="../media/image99.png" Type="http://schemas.openxmlformats.org/officeDocument/2006/relationships/image"/><Relationship Id="rId45" Target="../media/image100.svg" Type="http://schemas.openxmlformats.org/officeDocument/2006/relationships/image"/><Relationship Id="rId46" Target="../media/image101.png" Type="http://schemas.openxmlformats.org/officeDocument/2006/relationships/image"/><Relationship Id="rId47" Target="../media/image102.svg" Type="http://schemas.openxmlformats.org/officeDocument/2006/relationships/image"/><Relationship Id="rId48" Target="../media/image103.png" Type="http://schemas.openxmlformats.org/officeDocument/2006/relationships/image"/><Relationship Id="rId49" Target="../media/image104.svg" Type="http://schemas.openxmlformats.org/officeDocument/2006/relationships/image"/><Relationship Id="rId5" Target="../media/image60.svg" Type="http://schemas.openxmlformats.org/officeDocument/2006/relationships/image"/><Relationship Id="rId50" Target="../media/image105.png" Type="http://schemas.openxmlformats.org/officeDocument/2006/relationships/image"/><Relationship Id="rId51" Target="../media/image106.svg" Type="http://schemas.openxmlformats.org/officeDocument/2006/relationships/image"/><Relationship Id="rId52" Target="../media/image107.png" Type="http://schemas.openxmlformats.org/officeDocument/2006/relationships/image"/><Relationship Id="rId53" Target="../media/image108.svg" Type="http://schemas.openxmlformats.org/officeDocument/2006/relationships/image"/><Relationship Id="rId54" Target="../media/image109.png" Type="http://schemas.openxmlformats.org/officeDocument/2006/relationships/image"/><Relationship Id="rId55" Target="../media/image110.svg" Type="http://schemas.openxmlformats.org/officeDocument/2006/relationships/image"/><Relationship Id="rId56" Target="../media/image111.png" Type="http://schemas.openxmlformats.org/officeDocument/2006/relationships/image"/><Relationship Id="rId57" Target="../media/image112.svg" Type="http://schemas.openxmlformats.org/officeDocument/2006/relationships/image"/><Relationship Id="rId58" Target="../media/image113.png" Type="http://schemas.openxmlformats.org/officeDocument/2006/relationships/image"/><Relationship Id="rId59" Target="../media/image114.svg" Type="http://schemas.openxmlformats.org/officeDocument/2006/relationships/image"/><Relationship Id="rId6" Target="../media/image61.png" Type="http://schemas.openxmlformats.org/officeDocument/2006/relationships/image"/><Relationship Id="rId60" Target="../media/image115.png" Type="http://schemas.openxmlformats.org/officeDocument/2006/relationships/image"/><Relationship Id="rId61" Target="../media/image116.svg" Type="http://schemas.openxmlformats.org/officeDocument/2006/relationships/image"/><Relationship Id="rId62" Target="../media/image117.png" Type="http://schemas.openxmlformats.org/officeDocument/2006/relationships/image"/><Relationship Id="rId63" Target="../media/image118.svg" Type="http://schemas.openxmlformats.org/officeDocument/2006/relationships/image"/><Relationship Id="rId64" Target="../media/image119.png" Type="http://schemas.openxmlformats.org/officeDocument/2006/relationships/image"/><Relationship Id="rId65" Target="../media/image120.svg" Type="http://schemas.openxmlformats.org/officeDocument/2006/relationships/image"/><Relationship Id="rId66" Target="../media/image121.png" Type="http://schemas.openxmlformats.org/officeDocument/2006/relationships/image"/><Relationship Id="rId67" Target="../media/image122.svg" Type="http://schemas.openxmlformats.org/officeDocument/2006/relationships/image"/><Relationship Id="rId68" Target="../media/image123.png" Type="http://schemas.openxmlformats.org/officeDocument/2006/relationships/image"/><Relationship Id="rId69" Target="../media/image124.svg" Type="http://schemas.openxmlformats.org/officeDocument/2006/relationships/image"/><Relationship Id="rId7" Target="../media/image62.svg" Type="http://schemas.openxmlformats.org/officeDocument/2006/relationships/image"/><Relationship Id="rId70" Target="../media/image125.png" Type="http://schemas.openxmlformats.org/officeDocument/2006/relationships/image"/><Relationship Id="rId71" Target="../media/image126.svg" Type="http://schemas.openxmlformats.org/officeDocument/2006/relationships/image"/><Relationship Id="rId72" Target="../media/image127.png" Type="http://schemas.openxmlformats.org/officeDocument/2006/relationships/image"/><Relationship Id="rId73" Target="../media/image128.svg" Type="http://schemas.openxmlformats.org/officeDocument/2006/relationships/image"/><Relationship Id="rId74" Target="../media/image129.png" Type="http://schemas.openxmlformats.org/officeDocument/2006/relationships/image"/><Relationship Id="rId75" Target="../media/image130.svg" Type="http://schemas.openxmlformats.org/officeDocument/2006/relationships/image"/><Relationship Id="rId76" Target="../media/image131.png" Type="http://schemas.openxmlformats.org/officeDocument/2006/relationships/image"/><Relationship Id="rId77" Target="../media/image132.svg" Type="http://schemas.openxmlformats.org/officeDocument/2006/relationships/image"/><Relationship Id="rId78" Target="../media/image133.png" Type="http://schemas.openxmlformats.org/officeDocument/2006/relationships/image"/><Relationship Id="rId79" Target="../media/image134.svg" Type="http://schemas.openxmlformats.org/officeDocument/2006/relationships/image"/><Relationship Id="rId8" Target="../media/image63.png" Type="http://schemas.openxmlformats.org/officeDocument/2006/relationships/image"/><Relationship Id="rId80" Target="../media/image135.png" Type="http://schemas.openxmlformats.org/officeDocument/2006/relationships/image"/><Relationship Id="rId81" Target="../media/image136.svg" Type="http://schemas.openxmlformats.org/officeDocument/2006/relationships/image"/><Relationship Id="rId82" Target="../media/image137.png" Type="http://schemas.openxmlformats.org/officeDocument/2006/relationships/image"/><Relationship Id="rId83" Target="../media/image138.svg" Type="http://schemas.openxmlformats.org/officeDocument/2006/relationships/image"/><Relationship Id="rId84" Target="../media/image139.png" Type="http://schemas.openxmlformats.org/officeDocument/2006/relationships/image"/><Relationship Id="rId85" Target="../media/image140.svg" Type="http://schemas.openxmlformats.org/officeDocument/2006/relationships/image"/><Relationship Id="rId86" Target="../media/image141.png" Type="http://schemas.openxmlformats.org/officeDocument/2006/relationships/image"/><Relationship Id="rId87" Target="../media/image142.svg" Type="http://schemas.openxmlformats.org/officeDocument/2006/relationships/image"/><Relationship Id="rId88" Target="../media/image143.png" Type="http://schemas.openxmlformats.org/officeDocument/2006/relationships/image"/><Relationship Id="rId89" Target="../media/image144.svg" Type="http://schemas.openxmlformats.org/officeDocument/2006/relationships/image"/><Relationship Id="rId9" Target="../media/image64.svg" Type="http://schemas.openxmlformats.org/officeDocument/2006/relationships/image"/><Relationship Id="rId90" Target="../media/image145.png" Type="http://schemas.openxmlformats.org/officeDocument/2006/relationships/image"/><Relationship Id="rId91" Target="../media/image146.svg" Type="http://schemas.openxmlformats.org/officeDocument/2006/relationships/image"/><Relationship Id="rId92" Target="../media/image147.png" Type="http://schemas.openxmlformats.org/officeDocument/2006/relationships/image"/><Relationship Id="rId93" Target="../media/image148.svg" Type="http://schemas.openxmlformats.org/officeDocument/2006/relationships/image"/><Relationship Id="rId94" Target="../media/image149.png" Type="http://schemas.openxmlformats.org/officeDocument/2006/relationships/image"/><Relationship Id="rId95" Target="../media/image150.svg" Type="http://schemas.openxmlformats.org/officeDocument/2006/relationships/image"/><Relationship Id="rId96" Target="../media/image151.png" Type="http://schemas.openxmlformats.org/officeDocument/2006/relationships/image"/><Relationship Id="rId97" Target="../media/image15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66294" y="7036704"/>
            <a:ext cx="7913921" cy="927691"/>
          </a:xfrm>
          <a:prstGeom prst="rect">
            <a:avLst/>
          </a:prstGeom>
        </p:spPr>
        <p:txBody>
          <a:bodyPr anchor="t" rtlCol="false" tIns="0" lIns="0" bIns="0" rIns="0">
            <a:spAutoFit/>
          </a:bodyPr>
          <a:lstStyle/>
          <a:p>
            <a:pPr algn="l">
              <a:lnSpc>
                <a:spcPts val="3727"/>
              </a:lnSpc>
            </a:pPr>
            <a:r>
              <a:rPr lang="en-US" sz="3030">
                <a:solidFill>
                  <a:srgbClr val="56AEFF"/>
                </a:solidFill>
                <a:latin typeface="DM Sans Italics"/>
                <a:ea typeface="DM Sans Italics"/>
                <a:cs typeface="DM Sans Italics"/>
                <a:sym typeface="DM Sans Italics"/>
              </a:rPr>
              <a:t>Presented by: Group 4</a:t>
            </a:r>
          </a:p>
          <a:p>
            <a:pPr algn="l" marL="0" indent="0" lvl="0">
              <a:lnSpc>
                <a:spcPts val="3727"/>
              </a:lnSpc>
              <a:spcBef>
                <a:spcPct val="0"/>
              </a:spcBef>
            </a:pPr>
            <a:r>
              <a:rPr lang="en-US" sz="3030">
                <a:solidFill>
                  <a:srgbClr val="56AEFF"/>
                </a:solidFill>
                <a:latin typeface="DM Sans Italics"/>
                <a:ea typeface="DM Sans Italics"/>
                <a:cs typeface="DM Sans Italics"/>
                <a:sym typeface="DM Sans Italics"/>
              </a:rPr>
              <a:t>Lecture: Chúa hề Trịnh Huy Hiệp</a:t>
            </a:r>
          </a:p>
        </p:txBody>
      </p:sp>
      <p:sp>
        <p:nvSpPr>
          <p:cNvPr name="TextBox 7" id="7"/>
          <p:cNvSpPr txBox="true"/>
          <p:nvPr/>
        </p:nvSpPr>
        <p:spPr>
          <a:xfrm rot="0">
            <a:off x="3066294" y="3585171"/>
            <a:ext cx="10959085" cy="1739697"/>
          </a:xfrm>
          <a:prstGeom prst="rect">
            <a:avLst/>
          </a:prstGeom>
        </p:spPr>
        <p:txBody>
          <a:bodyPr anchor="t" rtlCol="false" tIns="0" lIns="0" bIns="0" rIns="0">
            <a:spAutoFit/>
          </a:bodyPr>
          <a:lstStyle/>
          <a:p>
            <a:pPr algn="l">
              <a:lnSpc>
                <a:spcPts val="13568"/>
              </a:lnSpc>
            </a:pPr>
            <a:r>
              <a:rPr lang="en-US" sz="11306">
                <a:solidFill>
                  <a:srgbClr val="FFFBFB"/>
                </a:solidFill>
                <a:latin typeface="Now Bold"/>
                <a:ea typeface="Now Bold"/>
                <a:cs typeface="Now Bold"/>
                <a:sym typeface="Now Bold"/>
              </a:rPr>
              <a:t>SWR302</a:t>
            </a:r>
          </a:p>
        </p:txBody>
      </p:sp>
      <p:sp>
        <p:nvSpPr>
          <p:cNvPr name="Freeform 8" id="8"/>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419934" y="5315343"/>
            <a:ext cx="10188069" cy="1730886"/>
          </a:xfrm>
          <a:prstGeom prst="rect">
            <a:avLst/>
          </a:prstGeom>
        </p:spPr>
        <p:txBody>
          <a:bodyPr anchor="t" rtlCol="false" tIns="0" lIns="0" bIns="0" rIns="0">
            <a:spAutoFit/>
          </a:bodyPr>
          <a:lstStyle/>
          <a:p>
            <a:pPr algn="l">
              <a:lnSpc>
                <a:spcPts val="13568"/>
              </a:lnSpc>
            </a:pPr>
            <a:r>
              <a:rPr lang="en-US" sz="11306">
                <a:solidFill>
                  <a:srgbClr val="56AEFF"/>
                </a:solidFill>
                <a:latin typeface="Now Bold"/>
                <a:ea typeface="Now Bold"/>
                <a:cs typeface="Now Bold"/>
                <a:sym typeface="Now Bold"/>
              </a:rPr>
              <a:t>ASSIGNMENT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636841"/>
            <a:ext cx="9708992"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Use Cases</a:t>
            </a:r>
          </a:p>
          <a:p>
            <a:pPr algn="l" marL="882533" indent="-441267" lvl="1">
              <a:lnSpc>
                <a:spcPts val="5641"/>
              </a:lnSpc>
              <a:buFont typeface="Arial"/>
              <a:buChar char="•"/>
            </a:pPr>
            <a:r>
              <a:rPr lang="en-US" sz="4087">
                <a:solidFill>
                  <a:srgbClr val="F5FFF5"/>
                </a:solidFill>
                <a:latin typeface="DM Sans"/>
                <a:ea typeface="DM Sans"/>
                <a:cs typeface="DM Sans"/>
                <a:sym typeface="DM Sans"/>
              </a:rPr>
              <a:t>Requirements Estimation Tool</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Change Control Process</a:t>
            </a:r>
          </a:p>
          <a:p>
            <a:pPr algn="l">
              <a:lnSpc>
                <a:spcPts val="5089"/>
              </a:lnSpc>
              <a:spcBef>
                <a:spcPct val="0"/>
              </a:spcBef>
            </a:pPr>
          </a:p>
        </p:txBody>
      </p:sp>
      <p:sp>
        <p:nvSpPr>
          <p:cNvPr name="TextBox 5" id="5"/>
          <p:cNvSpPr txBox="true"/>
          <p:nvPr/>
        </p:nvSpPr>
        <p:spPr>
          <a:xfrm rot="0">
            <a:off x="4071744" y="3067138"/>
            <a:ext cx="3989784"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Trần Anh Toàn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90948" y="3781134"/>
            <a:ext cx="12924646"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Quality Attributtes (Request For Proposal)</a:t>
            </a:r>
          </a:p>
          <a:p>
            <a:pPr algn="l" marL="882533" indent="-441267" lvl="1">
              <a:lnSpc>
                <a:spcPts val="5641"/>
              </a:lnSpc>
              <a:buFont typeface="Arial"/>
              <a:buChar char="•"/>
            </a:pPr>
            <a:r>
              <a:rPr lang="en-US" sz="4087">
                <a:solidFill>
                  <a:srgbClr val="F5FFF5"/>
                </a:solidFill>
                <a:latin typeface="DM Sans"/>
                <a:ea typeface="DM Sans"/>
                <a:cs typeface="DM Sans"/>
                <a:sym typeface="DM Sans"/>
              </a:rPr>
              <a:t>Other Requitements (Request For Proposal)</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Specify Report</a:t>
            </a:r>
          </a:p>
          <a:p>
            <a:pPr algn="l">
              <a:lnSpc>
                <a:spcPts val="5089"/>
              </a:lnSpc>
              <a:spcBef>
                <a:spcPct val="0"/>
              </a:spcBef>
            </a:pPr>
          </a:p>
        </p:txBody>
      </p:sp>
      <p:sp>
        <p:nvSpPr>
          <p:cNvPr name="TextBox 5" id="5"/>
          <p:cNvSpPr txBox="true"/>
          <p:nvPr/>
        </p:nvSpPr>
        <p:spPr>
          <a:xfrm rot="0">
            <a:off x="3890948" y="3067138"/>
            <a:ext cx="4351377"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Như Tài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978370" y="4424670"/>
            <a:ext cx="8457192"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VISION AND SCOPE</a:t>
            </a:r>
          </a:p>
        </p:txBody>
      </p:sp>
      <p:sp>
        <p:nvSpPr>
          <p:cNvPr name="TextBox 3" id="3"/>
          <p:cNvSpPr txBox="true"/>
          <p:nvPr/>
        </p:nvSpPr>
        <p:spPr>
          <a:xfrm rot="0">
            <a:off x="4212695" y="5639843"/>
            <a:ext cx="7988543" cy="15116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Bakery businesses often face significant challenges in managing their day-to-day operations. These include inefficient inventory management, time-consuming order processing, and inadequate customer relationship management. </a:t>
            </a:r>
          </a:p>
        </p:txBody>
      </p:sp>
      <p:sp>
        <p:nvSpPr>
          <p:cNvPr name="Freeform 4" id="4"/>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67145" y="279819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339599" y="7207113"/>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050258" y="-3965468"/>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92685" y="2088502"/>
            <a:ext cx="9161896" cy="5849849"/>
          </a:xfrm>
          <a:custGeom>
            <a:avLst/>
            <a:gdLst/>
            <a:ahLst/>
            <a:cxnLst/>
            <a:rect r="r" b="b" t="t" l="l"/>
            <a:pathLst>
              <a:path h="5849849" w="9161896">
                <a:moveTo>
                  <a:pt x="0" y="0"/>
                </a:moveTo>
                <a:lnTo>
                  <a:pt x="9161896" y="0"/>
                </a:lnTo>
                <a:lnTo>
                  <a:pt x="9161896" y="5849849"/>
                </a:lnTo>
                <a:lnTo>
                  <a:pt x="0" y="5849849"/>
                </a:lnTo>
                <a:lnTo>
                  <a:pt x="0" y="0"/>
                </a:lnTo>
                <a:close/>
              </a:path>
            </a:pathLst>
          </a:custGeom>
          <a:blipFill>
            <a:blip r:embed="rId4"/>
            <a:stretch>
              <a:fillRect l="0" t="0" r="0" b="0"/>
            </a:stretch>
          </a:blipFill>
        </p:spPr>
      </p:sp>
      <p:sp>
        <p:nvSpPr>
          <p:cNvPr name="TextBox 5" id="5"/>
          <p:cNvSpPr txBox="true"/>
          <p:nvPr/>
        </p:nvSpPr>
        <p:spPr>
          <a:xfrm rot="0">
            <a:off x="7375194" y="8284212"/>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1.</a:t>
            </a:r>
            <a:r>
              <a:rPr lang="en-US" sz="1790" spc="175">
                <a:solidFill>
                  <a:srgbClr val="F5FFF5"/>
                </a:solidFill>
                <a:latin typeface="DM Sans"/>
                <a:ea typeface="DM Sans"/>
                <a:cs typeface="DM Sans"/>
                <a:sym typeface="DM Sans"/>
              </a:rPr>
              <a:t> Partial feature tree for the Bakery Management System.</a:t>
            </a:r>
          </a:p>
          <a:p>
            <a:pPr algn="ctr">
              <a:lnSpc>
                <a:spcPts val="2471"/>
              </a:lnSpc>
            </a:pPr>
          </a:p>
        </p:txBody>
      </p:sp>
      <p:sp>
        <p:nvSpPr>
          <p:cNvPr name="TextBox 6" id="6"/>
          <p:cNvSpPr txBox="true"/>
          <p:nvPr/>
        </p:nvSpPr>
        <p:spPr>
          <a:xfrm rot="0">
            <a:off x="594120" y="2050402"/>
            <a:ext cx="5936783" cy="6148096"/>
          </a:xfrm>
          <a:prstGeom prst="rect">
            <a:avLst/>
          </a:prstGeom>
        </p:spPr>
        <p:txBody>
          <a:bodyPr anchor="t" rtlCol="false" tIns="0" lIns="0" bIns="0" rIns="0">
            <a:spAutoFit/>
          </a:bodyPr>
          <a:lstStyle/>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FE-1: Users can order and pay for meals from the bakery's menu for pickup or delivery.</a:t>
            </a:r>
          </a:p>
          <a:p>
            <a:pPr algn="l">
              <a:lnSpc>
                <a:spcPts val="2605"/>
              </a:lnSpc>
              <a:spcBef>
                <a:spcPct val="0"/>
              </a:spcBef>
            </a:pPr>
          </a:p>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FE-2: Users can order and pay for meals from local restaurants for delivery.</a:t>
            </a:r>
          </a:p>
          <a:p>
            <a:pPr algn="l">
              <a:lnSpc>
                <a:spcPts val="2605"/>
              </a:lnSpc>
              <a:spcBef>
                <a:spcPct val="0"/>
              </a:spcBef>
            </a:pPr>
          </a:p>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FE-3: Users can manage subscriptions for standing or recurring meal orders, including special daily meals.</a:t>
            </a:r>
          </a:p>
          <a:p>
            <a:pPr algn="l">
              <a:lnSpc>
                <a:spcPts val="2605"/>
              </a:lnSpc>
              <a:spcBef>
                <a:spcPct val="0"/>
              </a:spcBef>
            </a:pPr>
          </a:p>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FE-4: Admins can create, view, modify, delete, and archive bakery menus.</a:t>
            </a:r>
          </a:p>
          <a:p>
            <a:pPr algn="l">
              <a:lnSpc>
                <a:spcPts val="2605"/>
              </a:lnSpc>
              <a:spcBef>
                <a:spcPct val="0"/>
              </a:spcBef>
            </a:pPr>
          </a:p>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FE-5: Users can access ingredient lists and nutritional information for bakery menu items.</a:t>
            </a:r>
          </a:p>
          <a:p>
            <a:pPr algn="l">
              <a:lnSpc>
                <a:spcPts val="2605"/>
              </a:lnSpc>
              <a:spcBef>
                <a:spcPct val="0"/>
              </a:spcBef>
            </a:pPr>
          </a:p>
          <a:p>
            <a:pPr algn="l" marL="407565" indent="-203783" lvl="1">
              <a:lnSpc>
                <a:spcPts val="2605"/>
              </a:lnSpc>
              <a:spcBef>
                <a:spcPct val="0"/>
              </a:spcBef>
              <a:buFont typeface="Arial"/>
              <a:buChar char="•"/>
            </a:pPr>
            <a:r>
              <a:rPr lang="en-US" sz="1887">
                <a:solidFill>
                  <a:srgbClr val="F5FFF5"/>
                </a:solidFill>
                <a:latin typeface="DM Sans"/>
                <a:ea typeface="DM Sans"/>
                <a:cs typeface="DM Sans"/>
                <a:sym typeface="DM Sans"/>
              </a:rPr>
              <a:t>FE-6: System access is available through corporate intranet, smartphones, tablets, and the internet for authorized employees.</a:t>
            </a:r>
          </a:p>
        </p:txBody>
      </p:sp>
      <p:sp>
        <p:nvSpPr>
          <p:cNvPr name="TextBox 7" id="7"/>
          <p:cNvSpPr txBox="true"/>
          <p:nvPr/>
        </p:nvSpPr>
        <p:spPr>
          <a:xfrm rot="0">
            <a:off x="467516" y="1074967"/>
            <a:ext cx="2299246" cy="419100"/>
          </a:xfrm>
          <a:prstGeom prst="rect">
            <a:avLst/>
          </a:prstGeom>
        </p:spPr>
        <p:txBody>
          <a:bodyPr anchor="t" rtlCol="false" tIns="0" lIns="0" bIns="0" rIns="0">
            <a:spAutoFit/>
          </a:bodyPr>
          <a:lstStyle/>
          <a:p>
            <a:pPr algn="ctr">
              <a:lnSpc>
                <a:spcPts val="3449"/>
              </a:lnSpc>
              <a:spcBef>
                <a:spcPct val="0"/>
              </a:spcBef>
            </a:pPr>
            <a:r>
              <a:rPr lang="en-US" sz="2499">
                <a:solidFill>
                  <a:srgbClr val="FFFBFB"/>
                </a:solidFill>
                <a:latin typeface="DM Sans Bold"/>
                <a:ea typeface="DM Sans Bold"/>
                <a:cs typeface="DM Sans Bold"/>
                <a:sym typeface="DM Sans Bold"/>
              </a:rPr>
              <a:t>Major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927444" y="4516337"/>
            <a:ext cx="8864600"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USE CASE DIAGRAM</a:t>
            </a:r>
          </a:p>
        </p:txBody>
      </p:sp>
      <p:sp>
        <p:nvSpPr>
          <p:cNvPr name="TextBox 3" id="3"/>
          <p:cNvSpPr txBox="true"/>
          <p:nvPr/>
        </p:nvSpPr>
        <p:spPr>
          <a:xfrm rot="0">
            <a:off x="4212695" y="5711139"/>
            <a:ext cx="7988543" cy="15116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A use case diagram for a bakery management system illustrates the interactions between users and the system's functionalities. It typically includes actors such as customers, bakers, and administrators, and outlines their roles and interactions with different use cases.</a:t>
            </a:r>
          </a:p>
        </p:txBody>
      </p:sp>
      <p:sp>
        <p:nvSpPr>
          <p:cNvPr name="Freeform 4" id="4"/>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67145" y="279819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8091088" y="442022"/>
            <a:ext cx="8440285" cy="8649473"/>
          </a:xfrm>
          <a:custGeom>
            <a:avLst/>
            <a:gdLst/>
            <a:ahLst/>
            <a:cxnLst/>
            <a:rect r="r" b="b" t="t" l="l"/>
            <a:pathLst>
              <a:path h="8649473" w="8440285">
                <a:moveTo>
                  <a:pt x="0" y="0"/>
                </a:moveTo>
                <a:lnTo>
                  <a:pt x="8440285" y="0"/>
                </a:lnTo>
                <a:lnTo>
                  <a:pt x="8440285" y="8649473"/>
                </a:lnTo>
                <a:lnTo>
                  <a:pt x="0" y="8649473"/>
                </a:lnTo>
                <a:lnTo>
                  <a:pt x="0" y="0"/>
                </a:lnTo>
                <a:close/>
              </a:path>
            </a:pathLst>
          </a:custGeom>
          <a:blipFill>
            <a:blip r:embed="rId2"/>
            <a:stretch>
              <a:fillRect l="0" t="0" r="0" b="0"/>
            </a:stretch>
          </a:blipFill>
        </p:spPr>
      </p:sp>
      <p:sp>
        <p:nvSpPr>
          <p:cNvPr name="Freeform 3" id="3"/>
          <p:cNvSpPr/>
          <p:nvPr/>
        </p:nvSpPr>
        <p:spPr>
          <a:xfrm flipH="false" flipV="false" rot="0">
            <a:off x="-2728408" y="7308744"/>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775614" y="9364068"/>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2.</a:t>
            </a:r>
            <a:r>
              <a:rPr lang="en-US" sz="1790" spc="175">
                <a:solidFill>
                  <a:srgbClr val="F5FFF5"/>
                </a:solidFill>
                <a:latin typeface="DM Sans"/>
                <a:ea typeface="DM Sans"/>
                <a:cs typeface="DM Sans"/>
                <a:sym typeface="DM Sans"/>
              </a:rPr>
              <a:t> Use case diagram for the Bakery Management System.</a:t>
            </a:r>
          </a:p>
          <a:p>
            <a:pPr algn="ctr">
              <a:lnSpc>
                <a:spcPts val="247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927444" y="4536707"/>
            <a:ext cx="8864600"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BUSINESS RULE</a:t>
            </a:r>
          </a:p>
        </p:txBody>
      </p:sp>
      <p:sp>
        <p:nvSpPr>
          <p:cNvPr name="TextBox 3" id="3"/>
          <p:cNvSpPr txBox="true"/>
          <p:nvPr/>
        </p:nvSpPr>
        <p:spPr>
          <a:xfrm rot="0">
            <a:off x="4212695" y="5639843"/>
            <a:ext cx="7988543" cy="15116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Bakery businesses often face significant challenges in managing their day-to-day operations. These include inefficient inventory management, time-consuming order processing, and inadequate customer relationship management. </a:t>
            </a:r>
          </a:p>
        </p:txBody>
      </p:sp>
      <p:sp>
        <p:nvSpPr>
          <p:cNvPr name="Freeform 4" id="4"/>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67145" y="279819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339599" y="7207113"/>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050258" y="-3965468"/>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2670441" y="347662"/>
          <a:ext cx="12206639" cy="8480008"/>
        </p:xfrm>
        <a:graphic>
          <a:graphicData uri="http://schemas.openxmlformats.org/drawingml/2006/table">
            <a:tbl>
              <a:tblPr/>
              <a:tblGrid>
                <a:gridCol w="2167578"/>
                <a:gridCol w="10039062"/>
              </a:tblGrid>
              <a:tr h="861732">
                <a:tc>
                  <a:txBody>
                    <a:bodyPr anchor="t" rtlCol="false"/>
                    <a:lstStyle/>
                    <a:p>
                      <a:pPr algn="ctr">
                        <a:lnSpc>
                          <a:spcPts val="2547"/>
                        </a:lnSpc>
                        <a:defRPr/>
                      </a:pPr>
                      <a:r>
                        <a:rPr lang="en-US" sz="1819">
                          <a:solidFill>
                            <a:srgbClr val="FFFFFF"/>
                          </a:solidFill>
                          <a:latin typeface="DM Sans"/>
                          <a:ea typeface="DM Sans"/>
                          <a:cs typeface="DM Sans"/>
                          <a:sym typeface="DM Sans"/>
                        </a:rPr>
                        <a:t>ID</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solidFill>
                      <a:srgbClr val="39B54A"/>
                    </a:solidFill>
                  </a:tcPr>
                </a:tc>
                <a:tc>
                  <a:txBody>
                    <a:bodyPr anchor="t" rtlCol="false"/>
                    <a:lstStyle/>
                    <a:p>
                      <a:pPr algn="ctr">
                        <a:lnSpc>
                          <a:spcPts val="2547"/>
                        </a:lnSpc>
                        <a:defRPr/>
                      </a:pPr>
                      <a:r>
                        <a:rPr lang="en-US" sz="1819">
                          <a:solidFill>
                            <a:srgbClr val="FFFFFF"/>
                          </a:solidFill>
                          <a:latin typeface="DM Sans"/>
                          <a:ea typeface="DM Sans"/>
                          <a:cs typeface="DM Sans"/>
                          <a:sym typeface="DM Sans"/>
                        </a:rPr>
                        <a:t>Rule Definition</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solidFill>
                      <a:srgbClr val="39B54A"/>
                    </a:solidFill>
                  </a:tcPr>
                </a:tc>
              </a:tr>
              <a:tr h="1041966">
                <a:tc>
                  <a:txBody>
                    <a:bodyPr anchor="t" rtlCol="false"/>
                    <a:lstStyle/>
                    <a:p>
                      <a:pPr algn="ctr">
                        <a:lnSpc>
                          <a:spcPts val="2547"/>
                        </a:lnSpc>
                        <a:defRPr/>
                      </a:pPr>
                      <a:r>
                        <a:rPr lang="en-US" sz="1819">
                          <a:solidFill>
                            <a:srgbClr val="FFFFFF"/>
                          </a:solidFill>
                          <a:latin typeface="DM Sans"/>
                          <a:ea typeface="DM Sans"/>
                          <a:cs typeface="DM Sans"/>
                          <a:sym typeface="DM Sans"/>
                        </a:rPr>
                        <a:t>BR-01</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Some feature such as viewing order history and browsing the product catalog should be</a:t>
                      </a:r>
                      <a:endParaRPr lang="en-US" sz="1100"/>
                    </a:p>
                    <a:p>
                      <a:pPr algn="l">
                        <a:lnSpc>
                          <a:spcPts val="2547"/>
                        </a:lnSpc>
                      </a:pPr>
                      <a:r>
                        <a:rPr lang="en-US" sz="1819">
                          <a:solidFill>
                            <a:srgbClr val="FFFFFF"/>
                          </a:solidFill>
                          <a:latin typeface="DM Sans"/>
                          <a:ea typeface="DM Sans"/>
                          <a:cs typeface="DM Sans"/>
                          <a:sym typeface="DM Sans"/>
                        </a:rPr>
                        <a:t>  available even without an internet connection.  </a:t>
                      </a:r>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861732">
                <a:tc>
                  <a:txBody>
                    <a:bodyPr anchor="t" rtlCol="false"/>
                    <a:lstStyle/>
                    <a:p>
                      <a:pPr algn="ctr">
                        <a:lnSpc>
                          <a:spcPts val="2547"/>
                        </a:lnSpc>
                        <a:defRPr/>
                      </a:pPr>
                      <a:r>
                        <a:rPr lang="en-US" sz="1819">
                          <a:solidFill>
                            <a:srgbClr val="FFFFFF"/>
                          </a:solidFill>
                          <a:latin typeface="DM Sans"/>
                          <a:ea typeface="DM Sans"/>
                          <a:cs typeface="DM Sans"/>
                          <a:sym typeface="DM Sans"/>
                        </a:rPr>
                        <a:t>BR-02</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Customers must provide valid payment information at the time of order placement.</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861732">
                <a:tc>
                  <a:txBody>
                    <a:bodyPr anchor="t" rtlCol="false"/>
                    <a:lstStyle/>
                    <a:p>
                      <a:pPr algn="ctr">
                        <a:lnSpc>
                          <a:spcPts val="2547"/>
                        </a:lnSpc>
                        <a:defRPr/>
                      </a:pPr>
                      <a:r>
                        <a:rPr lang="en-US" sz="1819">
                          <a:solidFill>
                            <a:srgbClr val="FFFFFF"/>
                          </a:solidFill>
                          <a:latin typeface="DM Sans"/>
                          <a:ea typeface="DM Sans"/>
                          <a:cs typeface="DM Sans"/>
                          <a:sym typeface="DM Sans"/>
                        </a:rPr>
                        <a:t>BR-03</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Orders cannot be canceled or modified once they reach the "Baking" status.</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861732">
                <a:tc>
                  <a:txBody>
                    <a:bodyPr anchor="t" rtlCol="false"/>
                    <a:lstStyle/>
                    <a:p>
                      <a:pPr algn="ctr">
                        <a:lnSpc>
                          <a:spcPts val="2547"/>
                        </a:lnSpc>
                        <a:defRPr/>
                      </a:pPr>
                      <a:r>
                        <a:rPr lang="en-US" sz="1819">
                          <a:solidFill>
                            <a:srgbClr val="FFFFFF"/>
                          </a:solidFill>
                          <a:latin typeface="DM Sans"/>
                          <a:ea typeface="DM Sans"/>
                          <a:cs typeface="DM Sans"/>
                          <a:sym typeface="DM Sans"/>
                        </a:rPr>
                        <a:t>BR-04</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Inventory levels must be updated in real-time as orders are placed and processed</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1041966">
                <a:tc>
                  <a:txBody>
                    <a:bodyPr anchor="t" rtlCol="false"/>
                    <a:lstStyle/>
                    <a:p>
                      <a:pPr algn="ctr">
                        <a:lnSpc>
                          <a:spcPts val="2547"/>
                        </a:lnSpc>
                        <a:defRPr/>
                      </a:pPr>
                      <a:r>
                        <a:rPr lang="en-US" sz="1819">
                          <a:solidFill>
                            <a:srgbClr val="FFFFFF"/>
                          </a:solidFill>
                          <a:latin typeface="DM Sans"/>
                          <a:ea typeface="DM Sans"/>
                          <a:cs typeface="DM Sans"/>
                          <a:sym typeface="DM Sans"/>
                        </a:rPr>
                        <a:t>BR-05</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Discount codes must be applied at the time of checkout, and only one discount code can be</a:t>
                      </a:r>
                      <a:endParaRPr lang="en-US" sz="1100"/>
                    </a:p>
                    <a:p>
                      <a:pPr algn="l">
                        <a:lnSpc>
                          <a:spcPts val="2547"/>
                        </a:lnSpc>
                      </a:pPr>
                      <a:r>
                        <a:rPr lang="en-US" sz="1819">
                          <a:solidFill>
                            <a:srgbClr val="FFFFFF"/>
                          </a:solidFill>
                          <a:latin typeface="DM Sans"/>
                          <a:ea typeface="DM Sans"/>
                          <a:cs typeface="DM Sans"/>
                          <a:sym typeface="DM Sans"/>
                        </a:rPr>
                        <a:t> used per order.  </a:t>
                      </a:r>
                      <a:r>
                        <a:rPr lang="en-US" sz="1819">
                          <a:solidFill>
                            <a:srgbClr val="FFFFFF"/>
                          </a:solidFill>
                          <a:latin typeface="DM Sans"/>
                          <a:ea typeface="DM Sans"/>
                          <a:cs typeface="DM Sans"/>
                          <a:sym typeface="DM Sans"/>
                        </a:rPr>
                        <a:t>    </a:t>
                      </a:r>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865216">
                <a:tc>
                  <a:txBody>
                    <a:bodyPr anchor="t" rtlCol="false"/>
                    <a:lstStyle/>
                    <a:p>
                      <a:pPr algn="ctr">
                        <a:lnSpc>
                          <a:spcPts val="2547"/>
                        </a:lnSpc>
                        <a:defRPr/>
                      </a:pPr>
                      <a:r>
                        <a:rPr lang="en-US" sz="1819">
                          <a:solidFill>
                            <a:srgbClr val="FFFFFF"/>
                          </a:solidFill>
                          <a:latin typeface="DM Sans"/>
                          <a:ea typeface="DM Sans"/>
                          <a:cs typeface="DM Sans"/>
                          <a:sym typeface="DM Sans"/>
                        </a:rPr>
                        <a:t>BR-06</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Refunds are only available for orders that have not yet been started ("Pending" status).</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1041966">
                <a:tc>
                  <a:txBody>
                    <a:bodyPr anchor="t" rtlCol="false"/>
                    <a:lstStyle/>
                    <a:p>
                      <a:pPr algn="ctr">
                        <a:lnSpc>
                          <a:spcPts val="2547"/>
                        </a:lnSpc>
                        <a:defRPr/>
                      </a:pPr>
                      <a:r>
                        <a:rPr lang="en-US" sz="1819">
                          <a:solidFill>
                            <a:srgbClr val="FFFFFF"/>
                          </a:solidFill>
                          <a:latin typeface="DM Sans"/>
                          <a:ea typeface="DM Sans"/>
                          <a:cs typeface="DM Sans"/>
                          <a:sym typeface="DM Sans"/>
                        </a:rPr>
                        <a:t>BR-07</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Delivery options must be chosen at the time of order placement, with delivery times being estimated and not guaranteed.</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r h="1041966">
                <a:tc>
                  <a:txBody>
                    <a:bodyPr anchor="t" rtlCol="false"/>
                    <a:lstStyle/>
                    <a:p>
                      <a:pPr algn="ctr">
                        <a:lnSpc>
                          <a:spcPts val="2547"/>
                        </a:lnSpc>
                        <a:defRPr/>
                      </a:pPr>
                      <a:r>
                        <a:rPr lang="en-US" sz="1819">
                          <a:solidFill>
                            <a:srgbClr val="FFFFFF"/>
                          </a:solidFill>
                          <a:latin typeface="DM Sans"/>
                          <a:ea typeface="DM Sans"/>
                          <a:cs typeface="DM Sans"/>
                          <a:sym typeface="DM Sans"/>
                        </a:rPr>
                        <a:t>BR-08</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c>
                  <a:txBody>
                    <a:bodyPr anchor="t" rtlCol="false"/>
                    <a:lstStyle/>
                    <a:p>
                      <a:pPr algn="l">
                        <a:lnSpc>
                          <a:spcPts val="2547"/>
                        </a:lnSpc>
                        <a:defRPr/>
                      </a:pPr>
                      <a:r>
                        <a:rPr lang="en-US" sz="1819">
                          <a:solidFill>
                            <a:srgbClr val="FFFFFF"/>
                          </a:solidFill>
                          <a:latin typeface="DM Sans"/>
                          <a:ea typeface="DM Sans"/>
                          <a:cs typeface="DM Sans"/>
                          <a:sym typeface="DM Sans"/>
                        </a:rPr>
                        <a:t>Customers have the right to request deletion of their personal data from the system in compliance with data protection regulations.</a:t>
                      </a:r>
                      <a:endParaRPr lang="en-US" sz="1100"/>
                    </a:p>
                  </a:txBody>
                  <a:tcPr marL="183649" marR="183649" marT="183649" marB="183649" anchor="ctr">
                    <a:lnL cmpd="sng" algn="ctr" cap="flat" w="35409">
                      <a:solidFill>
                        <a:srgbClr val="FFFFFF"/>
                      </a:solidFill>
                      <a:prstDash val="solid"/>
                      <a:round/>
                      <a:headEnd type="none" w="med" len="med"/>
                      <a:tailEnd type="none" w="med" len="med"/>
                    </a:lnL>
                    <a:lnR cmpd="sng" algn="ctr" cap="flat" w="35409">
                      <a:solidFill>
                        <a:srgbClr val="FFFFFF"/>
                      </a:solidFill>
                      <a:prstDash val="solid"/>
                      <a:round/>
                      <a:headEnd type="none" w="med" len="med"/>
                      <a:tailEnd type="none" w="med" len="med"/>
                    </a:lnR>
                    <a:lnT cmpd="sng" algn="ctr" cap="flat" w="35409">
                      <a:solidFill>
                        <a:srgbClr val="FFFFFF"/>
                      </a:solidFill>
                      <a:prstDash val="solid"/>
                      <a:round/>
                      <a:headEnd type="none" w="med" len="med"/>
                      <a:tailEnd type="none" w="med" len="med"/>
                    </a:lnT>
                    <a:lnB cmpd="sng" algn="ctr" cap="flat" w="35409">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4888147" y="9463666"/>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3.</a:t>
            </a:r>
            <a:r>
              <a:rPr lang="en-US" sz="1790" spc="175">
                <a:solidFill>
                  <a:srgbClr val="F5FFF5"/>
                </a:solidFill>
                <a:latin typeface="DM Sans"/>
                <a:ea typeface="DM Sans"/>
                <a:cs typeface="DM Sans"/>
                <a:sym typeface="DM Sans"/>
              </a:rPr>
              <a:t> Business rule for the Bakery Management System.</a:t>
            </a:r>
          </a:p>
          <a:p>
            <a:pPr algn="ctr">
              <a:lnSpc>
                <a:spcPts val="247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44453" y="4189644"/>
            <a:ext cx="11199094" cy="2007132"/>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SOFTWARE REQUIREMENT SPECIFICATION</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497876" y="6536140"/>
            <a:ext cx="9292248" cy="15116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A Software Requirement Specification (SRS) for a bakery management system details the system's functional and non-functional requirements. It includes a comprehensive description of the system's features, such as order management, inventory tracking, customer management, and reporting capabilities.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280212" y="7308744"/>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15478" y="-224231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97285" y="1168137"/>
            <a:ext cx="11939862" cy="7318363"/>
          </a:xfrm>
          <a:custGeom>
            <a:avLst/>
            <a:gdLst/>
            <a:ahLst/>
            <a:cxnLst/>
            <a:rect r="r" b="b" t="t" l="l"/>
            <a:pathLst>
              <a:path h="7318363" w="11939862">
                <a:moveTo>
                  <a:pt x="0" y="0"/>
                </a:moveTo>
                <a:lnTo>
                  <a:pt x="11939862" y="0"/>
                </a:lnTo>
                <a:lnTo>
                  <a:pt x="11939862" y="7318363"/>
                </a:lnTo>
                <a:lnTo>
                  <a:pt x="0" y="7318363"/>
                </a:lnTo>
                <a:lnTo>
                  <a:pt x="0" y="0"/>
                </a:lnTo>
                <a:close/>
              </a:path>
            </a:pathLst>
          </a:custGeom>
          <a:blipFill>
            <a:blip r:embed="rId4"/>
            <a:stretch>
              <a:fillRect l="0" t="0" r="0" b="0"/>
            </a:stretch>
          </a:blipFill>
        </p:spPr>
      </p:sp>
      <p:sp>
        <p:nvSpPr>
          <p:cNvPr name="TextBox 5" id="5"/>
          <p:cNvSpPr txBox="true"/>
          <p:nvPr/>
        </p:nvSpPr>
        <p:spPr>
          <a:xfrm rot="0">
            <a:off x="4150258" y="8945395"/>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4.</a:t>
            </a:r>
            <a:r>
              <a:rPr lang="en-US" sz="1790" spc="175">
                <a:solidFill>
                  <a:srgbClr val="F5FFF5"/>
                </a:solidFill>
                <a:latin typeface="DM Sans"/>
                <a:ea typeface="DM Sans"/>
                <a:cs typeface="DM Sans"/>
                <a:sym typeface="DM Sans"/>
              </a:rPr>
              <a:t> Logical Data Model for the Bakery Management System.</a:t>
            </a:r>
          </a:p>
          <a:p>
            <a:pPr algn="ctr">
              <a:lnSpc>
                <a:spcPts val="247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4598" y="6524705"/>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050258" y="-3965468"/>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15404" y="4643037"/>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44453" y="4189644"/>
            <a:ext cx="11199094" cy="2007132"/>
          </a:xfrm>
          <a:prstGeom prst="rect">
            <a:avLst/>
          </a:prstGeom>
        </p:spPr>
        <p:txBody>
          <a:bodyPr anchor="t" rtlCol="false" tIns="0" lIns="0" bIns="0" rIns="0">
            <a:spAutoFit/>
          </a:bodyPr>
          <a:lstStyle/>
          <a:p>
            <a:pPr algn="ctr">
              <a:lnSpc>
                <a:spcPts val="7884"/>
              </a:lnSpc>
            </a:pPr>
            <a:r>
              <a:rPr lang="en-US" sz="6570">
                <a:solidFill>
                  <a:srgbClr val="FFFFFF"/>
                </a:solidFill>
                <a:latin typeface="Now Bold"/>
                <a:ea typeface="Now Bold"/>
                <a:cs typeface="Now Bold"/>
                <a:sym typeface="Now Bold"/>
              </a:rPr>
              <a:t>MODELING </a:t>
            </a:r>
          </a:p>
          <a:p>
            <a:pPr algn="ctr" marL="0" indent="0" lvl="0">
              <a:lnSpc>
                <a:spcPts val="7884"/>
              </a:lnSpc>
              <a:spcBef>
                <a:spcPct val="0"/>
              </a:spcBef>
            </a:pPr>
            <a:r>
              <a:rPr lang="en-US" sz="6570">
                <a:solidFill>
                  <a:srgbClr val="FFFFFF"/>
                </a:solidFill>
                <a:latin typeface="Now Bold"/>
                <a:ea typeface="Now Bold"/>
                <a:cs typeface="Now Bold"/>
                <a:sym typeface="Now Bold"/>
              </a:rPr>
              <a:t>THE REQUIREMENTS</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85502" y="6496301"/>
            <a:ext cx="8116996"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Modeling the requirements for a bakery management system involves various techniques to visualize and understand the system's operations and data flow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37552" y="1214375"/>
            <a:ext cx="5648152" cy="7252467"/>
          </a:xfrm>
          <a:custGeom>
            <a:avLst/>
            <a:gdLst/>
            <a:ahLst/>
            <a:cxnLst/>
            <a:rect r="r" b="b" t="t" l="l"/>
            <a:pathLst>
              <a:path h="7252467" w="5648152">
                <a:moveTo>
                  <a:pt x="0" y="0"/>
                </a:moveTo>
                <a:lnTo>
                  <a:pt x="5648152" y="0"/>
                </a:lnTo>
                <a:lnTo>
                  <a:pt x="5648152" y="7252467"/>
                </a:lnTo>
                <a:lnTo>
                  <a:pt x="0" y="7252467"/>
                </a:lnTo>
                <a:lnTo>
                  <a:pt x="0" y="0"/>
                </a:lnTo>
                <a:close/>
              </a:path>
            </a:pathLst>
          </a:custGeom>
          <a:blipFill>
            <a:blip r:embed="rId2"/>
            <a:stretch>
              <a:fillRect l="0" t="0" r="0" b="0"/>
            </a:stretch>
          </a:blipFill>
        </p:spPr>
      </p:sp>
      <p:sp>
        <p:nvSpPr>
          <p:cNvPr name="Freeform 3" id="3"/>
          <p:cNvSpPr/>
          <p:nvPr/>
        </p:nvSpPr>
        <p:spPr>
          <a:xfrm flipH="false" flipV="false" rot="0">
            <a:off x="8731826" y="1878480"/>
            <a:ext cx="8527474" cy="6123452"/>
          </a:xfrm>
          <a:custGeom>
            <a:avLst/>
            <a:gdLst/>
            <a:ahLst/>
            <a:cxnLst/>
            <a:rect r="r" b="b" t="t" l="l"/>
            <a:pathLst>
              <a:path h="6123452" w="8527474">
                <a:moveTo>
                  <a:pt x="0" y="0"/>
                </a:moveTo>
                <a:lnTo>
                  <a:pt x="8527474" y="0"/>
                </a:lnTo>
                <a:lnTo>
                  <a:pt x="8527474" y="6123452"/>
                </a:lnTo>
                <a:lnTo>
                  <a:pt x="0" y="6123452"/>
                </a:lnTo>
                <a:lnTo>
                  <a:pt x="0" y="0"/>
                </a:lnTo>
                <a:close/>
              </a:path>
            </a:pathLst>
          </a:custGeom>
          <a:blipFill>
            <a:blip r:embed="rId3"/>
            <a:stretch>
              <a:fillRect l="0" t="0" r="0" b="0"/>
            </a:stretch>
          </a:blipFill>
        </p:spPr>
      </p:sp>
      <p:sp>
        <p:nvSpPr>
          <p:cNvPr name="TextBox 4" id="4"/>
          <p:cNvSpPr txBox="true"/>
          <p:nvPr/>
        </p:nvSpPr>
        <p:spPr>
          <a:xfrm rot="0">
            <a:off x="475104" y="8945395"/>
            <a:ext cx="6573047"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5.</a:t>
            </a:r>
            <a:r>
              <a:rPr lang="en-US" sz="1790" spc="175">
                <a:solidFill>
                  <a:srgbClr val="F5FFF5"/>
                </a:solidFill>
                <a:latin typeface="DM Sans"/>
                <a:ea typeface="DM Sans"/>
                <a:cs typeface="DM Sans"/>
                <a:sym typeface="DM Sans"/>
              </a:rPr>
              <a:t> Data Flow for Bakery Management System</a:t>
            </a:r>
          </a:p>
          <a:p>
            <a:pPr algn="ctr">
              <a:lnSpc>
                <a:spcPts val="2471"/>
              </a:lnSpc>
            </a:pPr>
          </a:p>
        </p:txBody>
      </p:sp>
      <p:sp>
        <p:nvSpPr>
          <p:cNvPr name="TextBox 5" id="5"/>
          <p:cNvSpPr txBox="true"/>
          <p:nvPr/>
        </p:nvSpPr>
        <p:spPr>
          <a:xfrm rot="0">
            <a:off x="9024483" y="8945395"/>
            <a:ext cx="7696790"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6.</a:t>
            </a:r>
            <a:r>
              <a:rPr lang="en-US" sz="1790" spc="175">
                <a:solidFill>
                  <a:srgbClr val="F5FFF5"/>
                </a:solidFill>
                <a:latin typeface="DM Sans"/>
                <a:ea typeface="DM Sans"/>
                <a:cs typeface="DM Sans"/>
                <a:sym typeface="DM Sans"/>
              </a:rPr>
              <a:t> Swimlane Diagram for Bakery Management System</a:t>
            </a:r>
          </a:p>
          <a:p>
            <a:pPr algn="ctr">
              <a:lnSpc>
                <a:spcPts val="247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44453" y="4338994"/>
            <a:ext cx="11199094"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DATA DICTIONARIES</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891287" y="5958474"/>
            <a:ext cx="8505427"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A data dictionary for a bakery management system provides detailed descriptions of all data elements used within the system.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435871" y="326310"/>
            <a:ext cx="6738994" cy="8366144"/>
          </a:xfrm>
          <a:custGeom>
            <a:avLst/>
            <a:gdLst/>
            <a:ahLst/>
            <a:cxnLst/>
            <a:rect r="r" b="b" t="t" l="l"/>
            <a:pathLst>
              <a:path h="8366144" w="6738994">
                <a:moveTo>
                  <a:pt x="0" y="0"/>
                </a:moveTo>
                <a:lnTo>
                  <a:pt x="6738994" y="0"/>
                </a:lnTo>
                <a:lnTo>
                  <a:pt x="6738994" y="8366144"/>
                </a:lnTo>
                <a:lnTo>
                  <a:pt x="0" y="8366144"/>
                </a:lnTo>
                <a:lnTo>
                  <a:pt x="0" y="0"/>
                </a:lnTo>
                <a:close/>
              </a:path>
            </a:pathLst>
          </a:custGeom>
          <a:blipFill>
            <a:blip r:embed="rId2"/>
            <a:stretch>
              <a:fillRect l="0" t="0" r="0" b="0"/>
            </a:stretch>
          </a:blipFill>
        </p:spPr>
      </p:sp>
      <p:sp>
        <p:nvSpPr>
          <p:cNvPr name="Freeform 3" id="3"/>
          <p:cNvSpPr/>
          <p:nvPr/>
        </p:nvSpPr>
        <p:spPr>
          <a:xfrm flipH="false" flipV="false" rot="0">
            <a:off x="-3280212" y="7308744"/>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88411" y="9114711"/>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7.</a:t>
            </a:r>
            <a:r>
              <a:rPr lang="en-US" sz="1790" spc="175">
                <a:solidFill>
                  <a:srgbClr val="F5FFF5"/>
                </a:solidFill>
                <a:latin typeface="DM Sans"/>
                <a:ea typeface="DM Sans"/>
                <a:cs typeface="DM Sans"/>
                <a:sym typeface="DM Sans"/>
              </a:rPr>
              <a:t> Data dictionaries for the Bakery Management System.</a:t>
            </a:r>
          </a:p>
          <a:p>
            <a:pPr algn="ctr">
              <a:lnSpc>
                <a:spcPts val="2471"/>
              </a:lnSpc>
            </a:pPr>
          </a:p>
        </p:txBody>
      </p:sp>
      <p:sp>
        <p:nvSpPr>
          <p:cNvPr name="Freeform 5" id="5"/>
          <p:cNvSpPr/>
          <p:nvPr/>
        </p:nvSpPr>
        <p:spPr>
          <a:xfrm flipH="false" flipV="false" rot="0">
            <a:off x="14826645" y="-2351871"/>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44453" y="4249483"/>
            <a:ext cx="11199094"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SPECIFYING REPORTS</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85502" y="5779452"/>
            <a:ext cx="8116996"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Specifying reports for a bakery management system involves defining the types of reports that provide valuable insights and information for decision-making.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271018" y="1578194"/>
            <a:ext cx="9745963" cy="6035037"/>
          </a:xfrm>
          <a:custGeom>
            <a:avLst/>
            <a:gdLst/>
            <a:ahLst/>
            <a:cxnLst/>
            <a:rect r="r" b="b" t="t" l="l"/>
            <a:pathLst>
              <a:path h="6035037" w="9745963">
                <a:moveTo>
                  <a:pt x="0" y="0"/>
                </a:moveTo>
                <a:lnTo>
                  <a:pt x="9745964" y="0"/>
                </a:lnTo>
                <a:lnTo>
                  <a:pt x="9745964" y="6035037"/>
                </a:lnTo>
                <a:lnTo>
                  <a:pt x="0" y="6035037"/>
                </a:lnTo>
                <a:lnTo>
                  <a:pt x="0" y="0"/>
                </a:lnTo>
                <a:close/>
              </a:path>
            </a:pathLst>
          </a:custGeom>
          <a:blipFill>
            <a:blip r:embed="rId2"/>
            <a:stretch>
              <a:fillRect l="0" t="0" r="0" b="0"/>
            </a:stretch>
          </a:blipFill>
        </p:spPr>
      </p:sp>
      <p:sp>
        <p:nvSpPr>
          <p:cNvPr name="TextBox 3" id="3"/>
          <p:cNvSpPr txBox="true"/>
          <p:nvPr/>
        </p:nvSpPr>
        <p:spPr>
          <a:xfrm rot="0">
            <a:off x="4727043" y="8357768"/>
            <a:ext cx="8833914"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8.</a:t>
            </a:r>
            <a:r>
              <a:rPr lang="en-US" sz="1790" spc="175">
                <a:solidFill>
                  <a:srgbClr val="F5FFF5"/>
                </a:solidFill>
                <a:latin typeface="DM Sans"/>
                <a:ea typeface="DM Sans"/>
                <a:cs typeface="DM Sans"/>
                <a:sym typeface="DM Sans"/>
              </a:rPr>
              <a:t> Form of reports for the Bakery Management System.</a:t>
            </a:r>
          </a:p>
          <a:p>
            <a:pPr algn="ctr">
              <a:lnSpc>
                <a:spcPts val="2471"/>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7933" y="4189644"/>
            <a:ext cx="13212133" cy="2007132"/>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REQUIREMENTS PRIORITIZATION SPREADSHEET</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85502" y="6901015"/>
            <a:ext cx="8116996"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Modeling the requirements for a bakery management system involves various techniques to visualize and understand the system's operations and data flow</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339599" y="7207113"/>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050258" y="-3965468"/>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8542" y="2428880"/>
            <a:ext cx="16290758" cy="4778233"/>
          </a:xfrm>
          <a:custGeom>
            <a:avLst/>
            <a:gdLst/>
            <a:ahLst/>
            <a:cxnLst/>
            <a:rect r="r" b="b" t="t" l="l"/>
            <a:pathLst>
              <a:path h="4778233" w="16290758">
                <a:moveTo>
                  <a:pt x="0" y="0"/>
                </a:moveTo>
                <a:lnTo>
                  <a:pt x="16290758" y="0"/>
                </a:lnTo>
                <a:lnTo>
                  <a:pt x="16290758" y="4778233"/>
                </a:lnTo>
                <a:lnTo>
                  <a:pt x="0" y="4778233"/>
                </a:lnTo>
                <a:lnTo>
                  <a:pt x="0" y="0"/>
                </a:lnTo>
                <a:close/>
              </a:path>
            </a:pathLst>
          </a:custGeom>
          <a:blipFill>
            <a:blip r:embed="rId4"/>
            <a:stretch>
              <a:fillRect l="0" t="0" r="0" b="0"/>
            </a:stretch>
          </a:blipFill>
        </p:spPr>
      </p:sp>
      <p:sp>
        <p:nvSpPr>
          <p:cNvPr name="TextBox 5" id="5"/>
          <p:cNvSpPr txBox="true"/>
          <p:nvPr/>
        </p:nvSpPr>
        <p:spPr>
          <a:xfrm rot="0">
            <a:off x="3593717" y="7820977"/>
            <a:ext cx="11100565"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9.</a:t>
            </a:r>
            <a:r>
              <a:rPr lang="en-US" sz="1790" spc="175">
                <a:solidFill>
                  <a:srgbClr val="F5FFF5"/>
                </a:solidFill>
                <a:latin typeface="DM Sans"/>
                <a:ea typeface="DM Sans"/>
                <a:cs typeface="DM Sans"/>
                <a:sym typeface="DM Sans"/>
              </a:rPr>
              <a:t> Requirements Prioritization Spreadsheet for the Bakery Management System.</a:t>
            </a:r>
          </a:p>
          <a:p>
            <a:pPr algn="ctr">
              <a:lnSpc>
                <a:spcPts val="2471"/>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44453" y="4249483"/>
            <a:ext cx="11199094" cy="2007132"/>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REQUIREMENTS REVIEW CHECKLIST</a:t>
            </a:r>
          </a:p>
        </p:txBody>
      </p:sp>
      <p:sp>
        <p:nvSpPr>
          <p:cNvPr name="Freeform 3" id="3"/>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85502" y="6496555"/>
            <a:ext cx="8116996"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A requirement review checklist for a bakery management system ensures that all necessary requirements are thoroughly evaluated and documented.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675742" y="620350"/>
            <a:ext cx="8936517" cy="7799233"/>
          </a:xfrm>
          <a:custGeom>
            <a:avLst/>
            <a:gdLst/>
            <a:ahLst/>
            <a:cxnLst/>
            <a:rect r="r" b="b" t="t" l="l"/>
            <a:pathLst>
              <a:path h="7799233" w="8936517">
                <a:moveTo>
                  <a:pt x="0" y="0"/>
                </a:moveTo>
                <a:lnTo>
                  <a:pt x="8936516" y="0"/>
                </a:lnTo>
                <a:lnTo>
                  <a:pt x="8936516" y="7799232"/>
                </a:lnTo>
                <a:lnTo>
                  <a:pt x="0" y="7799232"/>
                </a:lnTo>
                <a:lnTo>
                  <a:pt x="0" y="0"/>
                </a:lnTo>
                <a:close/>
              </a:path>
            </a:pathLst>
          </a:custGeom>
          <a:blipFill>
            <a:blip r:embed="rId2"/>
            <a:stretch>
              <a:fillRect l="0" t="0" r="0" b="-664"/>
            </a:stretch>
          </a:blipFill>
        </p:spPr>
      </p:sp>
      <p:sp>
        <p:nvSpPr>
          <p:cNvPr name="TextBox 3" id="3"/>
          <p:cNvSpPr txBox="true"/>
          <p:nvPr/>
        </p:nvSpPr>
        <p:spPr>
          <a:xfrm rot="0">
            <a:off x="3593717" y="8945395"/>
            <a:ext cx="11100565"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10.</a:t>
            </a:r>
            <a:r>
              <a:rPr lang="en-US" sz="1790" spc="175">
                <a:solidFill>
                  <a:srgbClr val="F5FFF5"/>
                </a:solidFill>
                <a:latin typeface="DM Sans"/>
                <a:ea typeface="DM Sans"/>
                <a:cs typeface="DM Sans"/>
                <a:sym typeface="DM Sans"/>
              </a:rPr>
              <a:t> Requirements Review Checklist for the Bakery Management System.</a:t>
            </a:r>
          </a:p>
          <a:p>
            <a:pPr algn="ctr">
              <a:lnSpc>
                <a:spcPts val="2471"/>
              </a:lnSpc>
            </a:pPr>
          </a:p>
        </p:txBody>
      </p:sp>
      <p:sp>
        <p:nvSpPr>
          <p:cNvPr name="Freeform 4" id="4"/>
          <p:cNvSpPr/>
          <p:nvPr/>
        </p:nvSpPr>
        <p:spPr>
          <a:xfrm flipH="false" flipV="false" rot="0">
            <a:off x="-2662707" y="-29782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145357" y="7448180"/>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74594" y="4445106"/>
            <a:ext cx="2386241" cy="367439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2607870" y="4445106"/>
            <a:ext cx="2386241" cy="3674394"/>
            <a:chOff x="0" y="0"/>
            <a:chExt cx="862412" cy="1327963"/>
          </a:xfrm>
        </p:grpSpPr>
        <p:sp>
          <p:nvSpPr>
            <p:cNvPr name="Freeform 6" id="6"/>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7" id="7"/>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8" id="8"/>
          <p:cNvGrpSpPr/>
          <p:nvPr/>
        </p:nvGrpSpPr>
        <p:grpSpPr>
          <a:xfrm rot="0">
            <a:off x="5290333" y="4445106"/>
            <a:ext cx="2386241" cy="367439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11" id="11"/>
          <p:cNvSpPr/>
          <p:nvPr/>
        </p:nvSpPr>
        <p:spPr>
          <a:xfrm flipH="false" flipV="false" rot="0">
            <a:off x="-74594" y="8119500"/>
            <a:ext cx="2386241" cy="252705"/>
          </a:xfrm>
          <a:custGeom>
            <a:avLst/>
            <a:gdLst/>
            <a:ahLst/>
            <a:cxnLst/>
            <a:rect r="r" b="b" t="t" l="l"/>
            <a:pathLst>
              <a:path h="252705" w="2386241">
                <a:moveTo>
                  <a:pt x="0" y="0"/>
                </a:moveTo>
                <a:lnTo>
                  <a:pt x="2386241" y="0"/>
                </a:lnTo>
                <a:lnTo>
                  <a:pt x="2386241" y="252705"/>
                </a:lnTo>
                <a:lnTo>
                  <a:pt x="0" y="252705"/>
                </a:lnTo>
                <a:lnTo>
                  <a:pt x="0" y="0"/>
                </a:lnTo>
                <a:close/>
              </a:path>
            </a:pathLst>
          </a:custGeom>
          <a:blipFill>
            <a:blip r:embed="rId2"/>
            <a:stretch>
              <a:fillRect l="0" t="-86495" r="0" b="0"/>
            </a:stretch>
          </a:blipFill>
        </p:spPr>
      </p:sp>
      <p:sp>
        <p:nvSpPr>
          <p:cNvPr name="Freeform 12" id="12"/>
          <p:cNvSpPr/>
          <p:nvPr/>
        </p:nvSpPr>
        <p:spPr>
          <a:xfrm flipH="false" flipV="false" rot="0">
            <a:off x="2607870" y="8119500"/>
            <a:ext cx="2386241" cy="252705"/>
          </a:xfrm>
          <a:custGeom>
            <a:avLst/>
            <a:gdLst/>
            <a:ahLst/>
            <a:cxnLst/>
            <a:rect r="r" b="b" t="t" l="l"/>
            <a:pathLst>
              <a:path h="252705" w="2386241">
                <a:moveTo>
                  <a:pt x="0" y="0"/>
                </a:moveTo>
                <a:lnTo>
                  <a:pt x="2386240" y="0"/>
                </a:lnTo>
                <a:lnTo>
                  <a:pt x="2386240" y="252705"/>
                </a:lnTo>
                <a:lnTo>
                  <a:pt x="0" y="252705"/>
                </a:lnTo>
                <a:lnTo>
                  <a:pt x="0" y="0"/>
                </a:lnTo>
                <a:close/>
              </a:path>
            </a:pathLst>
          </a:custGeom>
          <a:blipFill>
            <a:blip r:embed="rId2"/>
            <a:stretch>
              <a:fillRect l="0" t="-86495" r="0" b="0"/>
            </a:stretch>
          </a:blipFill>
        </p:spPr>
      </p:sp>
      <p:sp>
        <p:nvSpPr>
          <p:cNvPr name="Freeform 13" id="13"/>
          <p:cNvSpPr/>
          <p:nvPr/>
        </p:nvSpPr>
        <p:spPr>
          <a:xfrm flipH="false" flipV="false" rot="0">
            <a:off x="5290333" y="8119500"/>
            <a:ext cx="2386241" cy="252705"/>
          </a:xfrm>
          <a:custGeom>
            <a:avLst/>
            <a:gdLst/>
            <a:ahLst/>
            <a:cxnLst/>
            <a:rect r="r" b="b" t="t" l="l"/>
            <a:pathLst>
              <a:path h="252705" w="2386241">
                <a:moveTo>
                  <a:pt x="0" y="0"/>
                </a:moveTo>
                <a:lnTo>
                  <a:pt x="2386241" y="0"/>
                </a:lnTo>
                <a:lnTo>
                  <a:pt x="2386241" y="252705"/>
                </a:lnTo>
                <a:lnTo>
                  <a:pt x="0" y="252705"/>
                </a:lnTo>
                <a:lnTo>
                  <a:pt x="0" y="0"/>
                </a:lnTo>
                <a:close/>
              </a:path>
            </a:pathLst>
          </a:custGeom>
          <a:blipFill>
            <a:blip r:embed="rId2"/>
            <a:stretch>
              <a:fillRect l="0" t="-86495" r="0" b="0"/>
            </a:stretch>
          </a:blipFill>
        </p:spPr>
      </p:sp>
      <p:grpSp>
        <p:nvGrpSpPr>
          <p:cNvPr name="Group 14" id="14"/>
          <p:cNvGrpSpPr/>
          <p:nvPr/>
        </p:nvGrpSpPr>
        <p:grpSpPr>
          <a:xfrm rot="0">
            <a:off x="-690640" y="-1543050"/>
            <a:ext cx="19210521" cy="4453378"/>
            <a:chOff x="0" y="0"/>
            <a:chExt cx="5059561" cy="1172906"/>
          </a:xfrm>
        </p:grpSpPr>
        <p:sp>
          <p:nvSpPr>
            <p:cNvPr name="Freeform 15" id="15"/>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16" id="16"/>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17" id="17"/>
          <p:cNvSpPr/>
          <p:nvPr/>
        </p:nvSpPr>
        <p:spPr>
          <a:xfrm flipH="false" flipV="false" rot="0">
            <a:off x="17430437" y="9635987"/>
            <a:ext cx="1715127" cy="1715127"/>
          </a:xfrm>
          <a:custGeom>
            <a:avLst/>
            <a:gdLst/>
            <a:ahLst/>
            <a:cxnLst/>
            <a:rect r="r" b="b" t="t" l="l"/>
            <a:pathLst>
              <a:path h="1715127" w="1715127">
                <a:moveTo>
                  <a:pt x="0" y="0"/>
                </a:moveTo>
                <a:lnTo>
                  <a:pt x="1715126" y="0"/>
                </a:lnTo>
                <a:lnTo>
                  <a:pt x="1715126"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8003507" y="4445106"/>
            <a:ext cx="2386241" cy="3674394"/>
            <a:chOff x="0" y="0"/>
            <a:chExt cx="862412" cy="1327963"/>
          </a:xfrm>
        </p:grpSpPr>
        <p:sp>
          <p:nvSpPr>
            <p:cNvPr name="Freeform 22" id="22"/>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3" id="23"/>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4" id="24"/>
          <p:cNvGrpSpPr/>
          <p:nvPr/>
        </p:nvGrpSpPr>
        <p:grpSpPr>
          <a:xfrm rot="0">
            <a:off x="10685971" y="4445106"/>
            <a:ext cx="2386241" cy="3674394"/>
            <a:chOff x="0" y="0"/>
            <a:chExt cx="862412" cy="1327963"/>
          </a:xfrm>
        </p:grpSpPr>
        <p:sp>
          <p:nvSpPr>
            <p:cNvPr name="Freeform 25" id="2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6" id="2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27" id="27"/>
          <p:cNvSpPr/>
          <p:nvPr/>
        </p:nvSpPr>
        <p:spPr>
          <a:xfrm flipH="false" flipV="false" rot="0">
            <a:off x="8003507" y="8119500"/>
            <a:ext cx="2386241" cy="252705"/>
          </a:xfrm>
          <a:custGeom>
            <a:avLst/>
            <a:gdLst/>
            <a:ahLst/>
            <a:cxnLst/>
            <a:rect r="r" b="b" t="t" l="l"/>
            <a:pathLst>
              <a:path h="252705" w="2386241">
                <a:moveTo>
                  <a:pt x="0" y="0"/>
                </a:moveTo>
                <a:lnTo>
                  <a:pt x="2386241" y="0"/>
                </a:lnTo>
                <a:lnTo>
                  <a:pt x="2386241" y="252705"/>
                </a:lnTo>
                <a:lnTo>
                  <a:pt x="0" y="252705"/>
                </a:lnTo>
                <a:lnTo>
                  <a:pt x="0" y="0"/>
                </a:lnTo>
                <a:close/>
              </a:path>
            </a:pathLst>
          </a:custGeom>
          <a:blipFill>
            <a:blip r:embed="rId2"/>
            <a:stretch>
              <a:fillRect l="0" t="-86495" r="0" b="0"/>
            </a:stretch>
          </a:blipFill>
        </p:spPr>
      </p:sp>
      <p:sp>
        <p:nvSpPr>
          <p:cNvPr name="Freeform 28" id="28"/>
          <p:cNvSpPr/>
          <p:nvPr/>
        </p:nvSpPr>
        <p:spPr>
          <a:xfrm flipH="false" flipV="false" rot="0">
            <a:off x="10685971" y="8119500"/>
            <a:ext cx="2386241" cy="252705"/>
          </a:xfrm>
          <a:custGeom>
            <a:avLst/>
            <a:gdLst/>
            <a:ahLst/>
            <a:cxnLst/>
            <a:rect r="r" b="b" t="t" l="l"/>
            <a:pathLst>
              <a:path h="252705" w="2386241">
                <a:moveTo>
                  <a:pt x="0" y="0"/>
                </a:moveTo>
                <a:lnTo>
                  <a:pt x="2386240" y="0"/>
                </a:lnTo>
                <a:lnTo>
                  <a:pt x="2386240" y="252705"/>
                </a:lnTo>
                <a:lnTo>
                  <a:pt x="0" y="252705"/>
                </a:lnTo>
                <a:lnTo>
                  <a:pt x="0" y="0"/>
                </a:lnTo>
                <a:close/>
              </a:path>
            </a:pathLst>
          </a:custGeom>
          <a:blipFill>
            <a:blip r:embed="rId2"/>
            <a:stretch>
              <a:fillRect l="0" t="-86495" r="0" b="0"/>
            </a:stretch>
          </a:blipFill>
        </p:spPr>
      </p:sp>
      <p:grpSp>
        <p:nvGrpSpPr>
          <p:cNvPr name="Group 29" id="29"/>
          <p:cNvGrpSpPr/>
          <p:nvPr/>
        </p:nvGrpSpPr>
        <p:grpSpPr>
          <a:xfrm rot="0">
            <a:off x="13219296" y="4445106"/>
            <a:ext cx="2386241" cy="3674394"/>
            <a:chOff x="0" y="0"/>
            <a:chExt cx="862412" cy="1327963"/>
          </a:xfrm>
        </p:grpSpPr>
        <p:sp>
          <p:nvSpPr>
            <p:cNvPr name="Freeform 30" id="30"/>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1" id="31"/>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2" id="32"/>
          <p:cNvGrpSpPr/>
          <p:nvPr/>
        </p:nvGrpSpPr>
        <p:grpSpPr>
          <a:xfrm rot="0">
            <a:off x="15901759" y="4445106"/>
            <a:ext cx="2386241" cy="3674394"/>
            <a:chOff x="0" y="0"/>
            <a:chExt cx="862412" cy="1327963"/>
          </a:xfrm>
        </p:grpSpPr>
        <p:sp>
          <p:nvSpPr>
            <p:cNvPr name="Freeform 33" id="3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4" id="3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35" id="35"/>
          <p:cNvSpPr/>
          <p:nvPr/>
        </p:nvSpPr>
        <p:spPr>
          <a:xfrm flipH="false" flipV="false" rot="0">
            <a:off x="13219296" y="8119500"/>
            <a:ext cx="2386241" cy="252705"/>
          </a:xfrm>
          <a:custGeom>
            <a:avLst/>
            <a:gdLst/>
            <a:ahLst/>
            <a:cxnLst/>
            <a:rect r="r" b="b" t="t" l="l"/>
            <a:pathLst>
              <a:path h="252705" w="2386241">
                <a:moveTo>
                  <a:pt x="0" y="0"/>
                </a:moveTo>
                <a:lnTo>
                  <a:pt x="2386241" y="0"/>
                </a:lnTo>
                <a:lnTo>
                  <a:pt x="2386241" y="252705"/>
                </a:lnTo>
                <a:lnTo>
                  <a:pt x="0" y="252705"/>
                </a:lnTo>
                <a:lnTo>
                  <a:pt x="0" y="0"/>
                </a:lnTo>
                <a:close/>
              </a:path>
            </a:pathLst>
          </a:custGeom>
          <a:blipFill>
            <a:blip r:embed="rId2"/>
            <a:stretch>
              <a:fillRect l="0" t="-86495" r="0" b="0"/>
            </a:stretch>
          </a:blipFill>
        </p:spPr>
      </p:sp>
      <p:sp>
        <p:nvSpPr>
          <p:cNvPr name="Freeform 36" id="36"/>
          <p:cNvSpPr/>
          <p:nvPr/>
        </p:nvSpPr>
        <p:spPr>
          <a:xfrm flipH="false" flipV="false" rot="0">
            <a:off x="15901759" y="8119500"/>
            <a:ext cx="2386241" cy="252705"/>
          </a:xfrm>
          <a:custGeom>
            <a:avLst/>
            <a:gdLst/>
            <a:ahLst/>
            <a:cxnLst/>
            <a:rect r="r" b="b" t="t" l="l"/>
            <a:pathLst>
              <a:path h="252705" w="2386241">
                <a:moveTo>
                  <a:pt x="0" y="0"/>
                </a:moveTo>
                <a:lnTo>
                  <a:pt x="2386241" y="0"/>
                </a:lnTo>
                <a:lnTo>
                  <a:pt x="2386241" y="252705"/>
                </a:lnTo>
                <a:lnTo>
                  <a:pt x="0" y="252705"/>
                </a:lnTo>
                <a:lnTo>
                  <a:pt x="0" y="0"/>
                </a:lnTo>
                <a:close/>
              </a:path>
            </a:pathLst>
          </a:custGeom>
          <a:blipFill>
            <a:blip r:embed="rId2"/>
            <a:stretch>
              <a:fillRect l="0" t="-86495" r="0" b="0"/>
            </a:stretch>
          </a:blipFill>
        </p:spPr>
      </p:sp>
      <p:sp>
        <p:nvSpPr>
          <p:cNvPr name="Freeform 37" id="37"/>
          <p:cNvSpPr/>
          <p:nvPr/>
        </p:nvSpPr>
        <p:spPr>
          <a:xfrm flipH="false" flipV="false" rot="0">
            <a:off x="260433" y="4803359"/>
            <a:ext cx="1716188" cy="1716188"/>
          </a:xfrm>
          <a:custGeom>
            <a:avLst/>
            <a:gdLst/>
            <a:ahLst/>
            <a:cxnLst/>
            <a:rect r="r" b="b" t="t" l="l"/>
            <a:pathLst>
              <a:path h="1716188" w="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ea typeface="Now Bold"/>
                <a:cs typeface="Now Bold"/>
                <a:sym typeface="Now Bold"/>
              </a:rPr>
              <a:t>OUR TEAM</a:t>
            </a:r>
          </a:p>
        </p:txBody>
      </p:sp>
      <p:sp>
        <p:nvSpPr>
          <p:cNvPr name="TextBox 39" id="39"/>
          <p:cNvSpPr txBox="true"/>
          <p:nvPr/>
        </p:nvSpPr>
        <p:spPr>
          <a:xfrm rot="0">
            <a:off x="48919" y="6776722"/>
            <a:ext cx="207211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Như Tài</a:t>
            </a:r>
          </a:p>
        </p:txBody>
      </p:sp>
      <p:sp>
        <p:nvSpPr>
          <p:cNvPr name="TextBox 40" id="40"/>
          <p:cNvSpPr txBox="true"/>
          <p:nvPr/>
        </p:nvSpPr>
        <p:spPr>
          <a:xfrm rot="0">
            <a:off x="211691" y="7581560"/>
            <a:ext cx="1746575" cy="231248"/>
          </a:xfrm>
          <a:prstGeom prst="rect">
            <a:avLst/>
          </a:prstGeom>
        </p:spPr>
        <p:txBody>
          <a:bodyPr anchor="t" rtlCol="false" tIns="0" lIns="0" bIns="0" rIns="0">
            <a:spAutoFit/>
          </a:bodyPr>
          <a:lstStyle/>
          <a:p>
            <a:pPr algn="ctr">
              <a:lnSpc>
                <a:spcPts val="1869"/>
              </a:lnSpc>
            </a:pPr>
            <a:r>
              <a:rPr lang="en-US" sz="1558" spc="77">
                <a:solidFill>
                  <a:srgbClr val="4BD1FB"/>
                </a:solidFill>
                <a:latin typeface="DM Sans"/>
                <a:ea typeface="DM Sans"/>
                <a:cs typeface="DM Sans"/>
                <a:sym typeface="DM Sans"/>
              </a:rPr>
              <a:t>Leader</a:t>
            </a:r>
          </a:p>
        </p:txBody>
      </p:sp>
      <p:sp>
        <p:nvSpPr>
          <p:cNvPr name="TextBox 41" id="41"/>
          <p:cNvSpPr txBox="true"/>
          <p:nvPr/>
        </p:nvSpPr>
        <p:spPr>
          <a:xfrm rot="0">
            <a:off x="3038801" y="6776722"/>
            <a:ext cx="152437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Lưu Thế Vinh</a:t>
            </a:r>
          </a:p>
        </p:txBody>
      </p:sp>
      <p:sp>
        <p:nvSpPr>
          <p:cNvPr name="TextBox 42" id="42"/>
          <p:cNvSpPr txBox="true"/>
          <p:nvPr/>
        </p:nvSpPr>
        <p:spPr>
          <a:xfrm rot="0">
            <a:off x="5697006" y="6930300"/>
            <a:ext cx="1524378" cy="361950"/>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Lê Đức Lộc</a:t>
            </a:r>
          </a:p>
        </p:txBody>
      </p:sp>
      <p:sp>
        <p:nvSpPr>
          <p:cNvPr name="TextBox 43" id="43"/>
          <p:cNvSpPr txBox="true"/>
          <p:nvPr/>
        </p:nvSpPr>
        <p:spPr>
          <a:xfrm rot="0">
            <a:off x="8434439" y="6776722"/>
            <a:ext cx="152437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Trung Kien</a:t>
            </a:r>
          </a:p>
        </p:txBody>
      </p:sp>
      <p:sp>
        <p:nvSpPr>
          <p:cNvPr name="TextBox 44" id="44"/>
          <p:cNvSpPr txBox="true"/>
          <p:nvPr/>
        </p:nvSpPr>
        <p:spPr>
          <a:xfrm rot="0">
            <a:off x="11116902" y="6776722"/>
            <a:ext cx="152437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Thái Bình Dương</a:t>
            </a:r>
          </a:p>
        </p:txBody>
      </p:sp>
      <p:sp>
        <p:nvSpPr>
          <p:cNvPr name="TextBox 45" id="45"/>
          <p:cNvSpPr txBox="true"/>
          <p:nvPr/>
        </p:nvSpPr>
        <p:spPr>
          <a:xfrm rot="0">
            <a:off x="13724796" y="6776722"/>
            <a:ext cx="152437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Nguyễn Như Tài</a:t>
            </a:r>
          </a:p>
        </p:txBody>
      </p:sp>
      <p:sp>
        <p:nvSpPr>
          <p:cNvPr name="TextBox 46" id="46"/>
          <p:cNvSpPr txBox="true"/>
          <p:nvPr/>
        </p:nvSpPr>
        <p:spPr>
          <a:xfrm rot="0">
            <a:off x="16367537" y="6776722"/>
            <a:ext cx="1524378" cy="676275"/>
          </a:xfrm>
          <a:prstGeom prst="rect">
            <a:avLst/>
          </a:prstGeom>
        </p:spPr>
        <p:txBody>
          <a:bodyPr anchor="t" rtlCol="false" tIns="0" lIns="0" bIns="0" rIns="0">
            <a:spAutoFit/>
          </a:bodyPr>
          <a:lstStyle/>
          <a:p>
            <a:pPr algn="ctr">
              <a:lnSpc>
                <a:spcPts val="2493"/>
              </a:lnSpc>
            </a:pPr>
            <a:r>
              <a:rPr lang="en-US" sz="2077" spc="103">
                <a:solidFill>
                  <a:srgbClr val="FFFBFB"/>
                </a:solidFill>
                <a:latin typeface="Times New Roman"/>
                <a:ea typeface="Times New Roman"/>
                <a:cs typeface="Times New Roman"/>
                <a:sym typeface="Times New Roman"/>
              </a:rPr>
              <a:t>Trần Anh Toàn</a:t>
            </a:r>
          </a:p>
        </p:txBody>
      </p:sp>
      <p:sp>
        <p:nvSpPr>
          <p:cNvPr name="Freeform 47" id="47"/>
          <p:cNvSpPr/>
          <p:nvPr/>
        </p:nvSpPr>
        <p:spPr>
          <a:xfrm flipH="false" flipV="false" rot="0">
            <a:off x="2942896" y="4803359"/>
            <a:ext cx="1716188" cy="1716188"/>
          </a:xfrm>
          <a:custGeom>
            <a:avLst/>
            <a:gdLst/>
            <a:ahLst/>
            <a:cxnLst/>
            <a:rect r="r" b="b" t="t" l="l"/>
            <a:pathLst>
              <a:path h="1716188" w="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8" id="48"/>
          <p:cNvSpPr/>
          <p:nvPr/>
        </p:nvSpPr>
        <p:spPr>
          <a:xfrm flipH="false" flipV="false" rot="0">
            <a:off x="5625359" y="4803359"/>
            <a:ext cx="1716188" cy="1716188"/>
          </a:xfrm>
          <a:custGeom>
            <a:avLst/>
            <a:gdLst/>
            <a:ahLst/>
            <a:cxnLst/>
            <a:rect r="r" b="b" t="t" l="l"/>
            <a:pathLst>
              <a:path h="1716188" w="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9" id="49"/>
          <p:cNvSpPr/>
          <p:nvPr/>
        </p:nvSpPr>
        <p:spPr>
          <a:xfrm flipH="false" flipV="false" rot="0">
            <a:off x="8338533" y="4803359"/>
            <a:ext cx="1716188" cy="1716188"/>
          </a:xfrm>
          <a:custGeom>
            <a:avLst/>
            <a:gdLst/>
            <a:ahLst/>
            <a:cxnLst/>
            <a:rect r="r" b="b" t="t" l="l"/>
            <a:pathLst>
              <a:path h="1716188" w="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0" id="50"/>
          <p:cNvSpPr/>
          <p:nvPr/>
        </p:nvSpPr>
        <p:spPr>
          <a:xfrm flipH="false" flipV="false" rot="0">
            <a:off x="11018398" y="4803359"/>
            <a:ext cx="1716188" cy="1716188"/>
          </a:xfrm>
          <a:custGeom>
            <a:avLst/>
            <a:gdLst/>
            <a:ahLst/>
            <a:cxnLst/>
            <a:rect r="r" b="b" t="t" l="l"/>
            <a:pathLst>
              <a:path h="1716188" w="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1" id="51"/>
          <p:cNvSpPr/>
          <p:nvPr/>
        </p:nvSpPr>
        <p:spPr>
          <a:xfrm flipH="false" flipV="false" rot="0">
            <a:off x="13539977" y="4803359"/>
            <a:ext cx="1716188" cy="1716188"/>
          </a:xfrm>
          <a:custGeom>
            <a:avLst/>
            <a:gdLst/>
            <a:ahLst/>
            <a:cxnLst/>
            <a:rect r="r" b="b" t="t" l="l"/>
            <a:pathLst>
              <a:path h="1716188" w="1716188">
                <a:moveTo>
                  <a:pt x="0" y="0"/>
                </a:moveTo>
                <a:lnTo>
                  <a:pt x="1716188" y="0"/>
                </a:lnTo>
                <a:lnTo>
                  <a:pt x="1716188"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2" id="52"/>
          <p:cNvSpPr/>
          <p:nvPr/>
        </p:nvSpPr>
        <p:spPr>
          <a:xfrm flipH="false" flipV="false" rot="0">
            <a:off x="16271631" y="4803359"/>
            <a:ext cx="1716188" cy="1716188"/>
          </a:xfrm>
          <a:custGeom>
            <a:avLst/>
            <a:gdLst/>
            <a:ahLst/>
            <a:cxnLst/>
            <a:rect r="r" b="b" t="t" l="l"/>
            <a:pathLst>
              <a:path h="1716188" w="1716188">
                <a:moveTo>
                  <a:pt x="0" y="0"/>
                </a:moveTo>
                <a:lnTo>
                  <a:pt x="1716189" y="0"/>
                </a:lnTo>
                <a:lnTo>
                  <a:pt x="1716189" y="1716188"/>
                </a:lnTo>
                <a:lnTo>
                  <a:pt x="0" y="1716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588230"/>
            <a:ext cx="6835033" cy="5927838"/>
          </a:xfrm>
          <a:custGeom>
            <a:avLst/>
            <a:gdLst/>
            <a:ahLst/>
            <a:cxnLst/>
            <a:rect r="r" b="b" t="t" l="l"/>
            <a:pathLst>
              <a:path h="5927838" w="6835033">
                <a:moveTo>
                  <a:pt x="0" y="0"/>
                </a:moveTo>
                <a:lnTo>
                  <a:pt x="6835034" y="0"/>
                </a:lnTo>
                <a:lnTo>
                  <a:pt x="6835034" y="5927838"/>
                </a:lnTo>
                <a:lnTo>
                  <a:pt x="0" y="5927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04179" y="2421337"/>
            <a:ext cx="879643" cy="1273167"/>
          </a:xfrm>
          <a:custGeom>
            <a:avLst/>
            <a:gdLst/>
            <a:ahLst/>
            <a:cxnLst/>
            <a:rect r="r" b="b" t="t" l="l"/>
            <a:pathLst>
              <a:path h="1273167" w="879643">
                <a:moveTo>
                  <a:pt x="0" y="0"/>
                </a:moveTo>
                <a:lnTo>
                  <a:pt x="879642" y="0"/>
                </a:lnTo>
                <a:lnTo>
                  <a:pt x="879642"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085502" y="6496555"/>
            <a:ext cx="8116996"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A requirement review checklist for a bakery management system ensures that all necessary requirements are thoroughly evaluated and documented.</a:t>
            </a:r>
          </a:p>
        </p:txBody>
      </p:sp>
      <p:sp>
        <p:nvSpPr>
          <p:cNvPr name="TextBox 6" id="6"/>
          <p:cNvSpPr txBox="true"/>
          <p:nvPr/>
        </p:nvSpPr>
        <p:spPr>
          <a:xfrm rot="0">
            <a:off x="3544453" y="4249483"/>
            <a:ext cx="11199094" cy="2007132"/>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REQUIREMENTS ESTIMATION TOOL</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593717" y="8945395"/>
            <a:ext cx="11100565" cy="5972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Bold"/>
                <a:ea typeface="DM Sans Bold"/>
                <a:cs typeface="DM Sans Bold"/>
                <a:sym typeface="DM Sans Bold"/>
              </a:rPr>
              <a:t>Figure 11.</a:t>
            </a:r>
            <a:r>
              <a:rPr lang="en-US" sz="1790" spc="175">
                <a:solidFill>
                  <a:srgbClr val="F5FFF5"/>
                </a:solidFill>
                <a:latin typeface="DM Sans"/>
                <a:ea typeface="DM Sans"/>
                <a:cs typeface="DM Sans"/>
                <a:sym typeface="DM Sans"/>
              </a:rPr>
              <a:t> Requirements Estimation Tool for the Bakery Management System.</a:t>
            </a:r>
          </a:p>
          <a:p>
            <a:pPr algn="ctr">
              <a:lnSpc>
                <a:spcPts val="2471"/>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724615" y="6918503"/>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802031" y="3618050"/>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February</a:t>
            </a:r>
          </a:p>
        </p:txBody>
      </p:sp>
      <p:sp>
        <p:nvSpPr>
          <p:cNvPr name="TextBox 18" id="18"/>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January</a:t>
            </a:r>
          </a:p>
        </p:txBody>
      </p:sp>
      <p:sp>
        <p:nvSpPr>
          <p:cNvPr name="TextBox 19" id="19"/>
          <p:cNvSpPr txBox="true"/>
          <p:nvPr/>
        </p:nvSpPr>
        <p:spPr>
          <a:xfrm rot="0">
            <a:off x="11388338" y="2256515"/>
            <a:ext cx="4526224"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0" id="20"/>
          <p:cNvSpPr txBox="true"/>
          <p:nvPr/>
        </p:nvSpPr>
        <p:spPr>
          <a:xfrm rot="0">
            <a:off x="8347593" y="4802779"/>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March</a:t>
            </a:r>
          </a:p>
        </p:txBody>
      </p:sp>
      <p:sp>
        <p:nvSpPr>
          <p:cNvPr name="TextBox 21" id="21"/>
          <p:cNvSpPr txBox="true"/>
          <p:nvPr/>
        </p:nvSpPr>
        <p:spPr>
          <a:xfrm rot="0">
            <a:off x="7381181" y="5987507"/>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April</a:t>
            </a:r>
          </a:p>
        </p:txBody>
      </p:sp>
      <p:sp>
        <p:nvSpPr>
          <p:cNvPr name="TextBox 22" id="22"/>
          <p:cNvSpPr txBox="true"/>
          <p:nvPr/>
        </p:nvSpPr>
        <p:spPr>
          <a:xfrm rot="0">
            <a:off x="8432849" y="7170333"/>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May</a:t>
            </a:r>
          </a:p>
        </p:txBody>
      </p:sp>
      <p:sp>
        <p:nvSpPr>
          <p:cNvPr name="TextBox 23" id="23"/>
          <p:cNvSpPr txBox="true"/>
          <p:nvPr/>
        </p:nvSpPr>
        <p:spPr>
          <a:xfrm rot="0">
            <a:off x="1365636" y="3373621"/>
            <a:ext cx="4490889" cy="1176380"/>
          </a:xfrm>
          <a:prstGeom prst="rect">
            <a:avLst/>
          </a:prstGeom>
        </p:spPr>
        <p:txBody>
          <a:bodyPr anchor="t" rtlCol="false" tIns="0" lIns="0" bIns="0" rIns="0">
            <a:spAutoFit/>
          </a:bodyPr>
          <a:lstStyle/>
          <a:p>
            <a:pPr algn="r"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4" id="24"/>
          <p:cNvSpPr txBox="true"/>
          <p:nvPr/>
        </p:nvSpPr>
        <p:spPr>
          <a:xfrm rot="0">
            <a:off x="12037445" y="4572276"/>
            <a:ext cx="4884918"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1949758" y="5741176"/>
            <a:ext cx="4656045" cy="1176380"/>
          </a:xfrm>
          <a:prstGeom prst="rect">
            <a:avLst/>
          </a:prstGeom>
        </p:spPr>
        <p:txBody>
          <a:bodyPr anchor="t" rtlCol="false" tIns="0" lIns="0" bIns="0" rIns="0">
            <a:spAutoFit/>
          </a:bodyPr>
          <a:lstStyle/>
          <a:p>
            <a:pPr algn="r"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6" id="26"/>
          <p:cNvSpPr txBox="true"/>
          <p:nvPr/>
        </p:nvSpPr>
        <p:spPr>
          <a:xfrm rot="0">
            <a:off x="11886366" y="6891268"/>
            <a:ext cx="4500162"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50263" y="3521901"/>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sz="10421" strike="noStrike" u="none">
                <a:solidFill>
                  <a:srgbClr val="FFFFFF"/>
                </a:solidFill>
                <a:latin typeface="Now Bold"/>
                <a:ea typeface="Now Bold"/>
                <a:cs typeface="Now Bold"/>
                <a:sym typeface="Now Bold"/>
              </a:rPr>
              <a:t>80%</a:t>
            </a:r>
          </a:p>
        </p:txBody>
      </p:sp>
      <p:pic>
        <p:nvPicPr>
          <p:cNvPr name="Picture 7" id="7"/>
          <p:cNvPicPr>
            <a:picLocks noChangeAspect="true"/>
          </p:cNvPicPr>
          <p:nvPr/>
        </p:nvPicPr>
        <p:blipFill>
          <a:blip r:embed="rId5"/>
          <a:stretch>
            <a:fillRect/>
          </a:stretch>
        </p:blipFill>
        <p:spPr>
          <a:xfrm rot="0">
            <a:off x="2185774" y="4818113"/>
            <a:ext cx="3567648" cy="1100388"/>
          </a:xfrm>
          <a:prstGeom prst="rect">
            <a:avLst/>
          </a:prstGeom>
        </p:spPr>
      </p:pic>
      <p:sp>
        <p:nvSpPr>
          <p:cNvPr name="TextBox 8" id="8"/>
          <p:cNvSpPr txBox="true"/>
          <p:nvPr/>
        </p:nvSpPr>
        <p:spPr>
          <a:xfrm rot="0">
            <a:off x="2350263" y="6676562"/>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sz="10421">
                <a:solidFill>
                  <a:srgbClr val="FFFFFF"/>
                </a:solidFill>
                <a:latin typeface="Now Bold"/>
                <a:ea typeface="Now Bold"/>
                <a:cs typeface="Now Bold"/>
                <a:sym typeface="Now Bold"/>
              </a:rPr>
              <a:t>20</a:t>
            </a:r>
            <a:r>
              <a:rPr lang="en-US" sz="10421" strike="noStrike" u="none">
                <a:solidFill>
                  <a:srgbClr val="FFFFFF"/>
                </a:solidFill>
                <a:latin typeface="Now Bold"/>
                <a:ea typeface="Now Bold"/>
                <a:cs typeface="Now Bold"/>
                <a:sym typeface="Now Bold"/>
              </a:rPr>
              <a:t>%</a:t>
            </a:r>
          </a:p>
        </p:txBody>
      </p:sp>
      <p:pic>
        <p:nvPicPr>
          <p:cNvPr name="Picture 9" id="9"/>
          <p:cNvPicPr>
            <a:picLocks noChangeAspect="true"/>
          </p:cNvPicPr>
          <p:nvPr/>
        </p:nvPicPr>
        <p:blipFill>
          <a:blip r:embed="rId6"/>
          <a:stretch>
            <a:fillRect/>
          </a:stretch>
        </p:blipFill>
        <p:spPr>
          <a:xfrm rot="0">
            <a:off x="2185774" y="7972773"/>
            <a:ext cx="3567648" cy="1100388"/>
          </a:xfrm>
          <a:prstGeom prst="rect">
            <a:avLst/>
          </a:prstGeom>
        </p:spPr>
      </p:pic>
      <p:grpSp>
        <p:nvGrpSpPr>
          <p:cNvPr name="Group 10" id="10"/>
          <p:cNvGrpSpPr/>
          <p:nvPr/>
        </p:nvGrpSpPr>
        <p:grpSpPr>
          <a:xfrm rot="0">
            <a:off x="-1543050" y="-54747"/>
            <a:ext cx="2760734" cy="10341747"/>
            <a:chOff x="0" y="0"/>
            <a:chExt cx="727107" cy="2723752"/>
          </a:xfrm>
        </p:grpSpPr>
        <p:sp>
          <p:nvSpPr>
            <p:cNvPr name="Freeform 11" id="11"/>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12" id="12"/>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2682418" y="1760435"/>
            <a:ext cx="6235170" cy="10001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STATISTICS</a:t>
            </a:r>
          </a:p>
        </p:txBody>
      </p:sp>
      <p:sp>
        <p:nvSpPr>
          <p:cNvPr name="TextBox 14" id="14"/>
          <p:cNvSpPr txBox="true"/>
          <p:nvPr/>
        </p:nvSpPr>
        <p:spPr>
          <a:xfrm rot="0">
            <a:off x="6111966" y="3710415"/>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5" id="15"/>
          <p:cNvSpPr txBox="true"/>
          <p:nvPr/>
        </p:nvSpPr>
        <p:spPr>
          <a:xfrm rot="0">
            <a:off x="6065205" y="6843126"/>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597011" y="1869489"/>
            <a:ext cx="9879016" cy="735057"/>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ea typeface="Now Bold"/>
                <a:cs typeface="Now Bold"/>
                <a:sym typeface="Now Bold"/>
              </a:rPr>
              <a:t>CONCEPT IN BUSINESS</a:t>
            </a:r>
          </a:p>
        </p:txBody>
      </p:sp>
      <p:sp>
        <p:nvSpPr>
          <p:cNvPr name="TextBox 9" id="9"/>
          <p:cNvSpPr txBox="true"/>
          <p:nvPr/>
        </p:nvSpPr>
        <p:spPr>
          <a:xfrm rot="0">
            <a:off x="6830047" y="2933916"/>
            <a:ext cx="4402447"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ea typeface="DM Sans Bold"/>
                <a:cs typeface="DM Sans Bold"/>
                <a:sym typeface="DM Sans Bold"/>
              </a:rPr>
              <a:t>Profitability</a:t>
            </a:r>
          </a:p>
        </p:txBody>
      </p:sp>
      <p:sp>
        <p:nvSpPr>
          <p:cNvPr name="TextBox 10" id="10"/>
          <p:cNvSpPr txBox="true"/>
          <p:nvPr/>
        </p:nvSpPr>
        <p:spPr>
          <a:xfrm rot="0">
            <a:off x="6847387" y="356273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1" id="11"/>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520658" y="5182483"/>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830047" y="4876370"/>
            <a:ext cx="4402447"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ea typeface="DM Sans Bold"/>
                <a:cs typeface="DM Sans Bold"/>
                <a:sym typeface="DM Sans Bold"/>
              </a:rPr>
              <a:t>Customer Value</a:t>
            </a:r>
          </a:p>
        </p:txBody>
      </p:sp>
      <p:sp>
        <p:nvSpPr>
          <p:cNvPr name="TextBox 16" id="16"/>
          <p:cNvSpPr txBox="true"/>
          <p:nvPr/>
        </p:nvSpPr>
        <p:spPr>
          <a:xfrm rot="0">
            <a:off x="6847387" y="5505191"/>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7" id="17"/>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5520658" y="7125268"/>
            <a:ext cx="1142373" cy="114237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6830047" y="6819156"/>
            <a:ext cx="4402447"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ea typeface="DM Sans Bold"/>
                <a:cs typeface="DM Sans Bold"/>
                <a:sym typeface="DM Sans Bold"/>
              </a:rPr>
              <a:t>Innovation</a:t>
            </a:r>
          </a:p>
        </p:txBody>
      </p:sp>
      <p:sp>
        <p:nvSpPr>
          <p:cNvPr name="TextBox 22" id="22"/>
          <p:cNvSpPr txBox="true"/>
          <p:nvPr/>
        </p:nvSpPr>
        <p:spPr>
          <a:xfrm rot="0">
            <a:off x="6847387" y="744797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3" id="23"/>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5356" y="1718581"/>
            <a:ext cx="8197288" cy="818374"/>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ea typeface="Now Bold"/>
                <a:cs typeface="Now Bold"/>
                <a:sym typeface="Now Bold"/>
              </a:rPr>
              <a:t>NEXT PROJECT</a:t>
            </a:r>
          </a:p>
        </p:txBody>
      </p:sp>
      <p:sp>
        <p:nvSpPr>
          <p:cNvPr name="TextBox 17" id="17"/>
          <p:cNvSpPr txBox="true"/>
          <p:nvPr/>
        </p:nvSpPr>
        <p:spPr>
          <a:xfrm rot="0">
            <a:off x="3843721" y="2641730"/>
            <a:ext cx="10596820" cy="790806"/>
          </a:xfrm>
          <a:prstGeom prst="rect">
            <a:avLst/>
          </a:prstGeom>
        </p:spPr>
        <p:txBody>
          <a:bodyPr anchor="t" rtlCol="false" tIns="0" lIns="0" bIns="0" rIns="0">
            <a:spAutoFit/>
          </a:bodyPr>
          <a:lstStyle/>
          <a:p>
            <a:pPr algn="ctr" marL="0" indent="0" lvl="0">
              <a:lnSpc>
                <a:spcPts val="3235"/>
              </a:lnSpc>
              <a:spcBef>
                <a:spcPct val="0"/>
              </a:spcBef>
            </a:pPr>
            <a:r>
              <a:rPr lang="en-US" sz="2344">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8" id="18"/>
          <p:cNvSpPr txBox="true"/>
          <p:nvPr/>
        </p:nvSpPr>
        <p:spPr>
          <a:xfrm rot="0">
            <a:off x="2711792" y="6262377"/>
            <a:ext cx="3432147"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0071C9"/>
                </a:solidFill>
                <a:latin typeface="DM Sans Bold"/>
                <a:ea typeface="DM Sans Bold"/>
                <a:cs typeface="DM Sans Bold"/>
                <a:sym typeface="DM Sans Bold"/>
              </a:rPr>
              <a:t>Project 1</a:t>
            </a:r>
          </a:p>
        </p:txBody>
      </p:sp>
      <p:sp>
        <p:nvSpPr>
          <p:cNvPr name="TextBox 19" id="19"/>
          <p:cNvSpPr txBox="true"/>
          <p:nvPr/>
        </p:nvSpPr>
        <p:spPr>
          <a:xfrm rot="0">
            <a:off x="754362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0" id="20"/>
          <p:cNvSpPr txBox="true"/>
          <p:nvPr/>
        </p:nvSpPr>
        <p:spPr>
          <a:xfrm rot="0">
            <a:off x="794641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F1945B"/>
                </a:solidFill>
                <a:latin typeface="DM Sans Bold"/>
                <a:ea typeface="DM Sans Bold"/>
                <a:cs typeface="DM Sans Bold"/>
                <a:sym typeface="DM Sans Bold"/>
              </a:rPr>
              <a:t>Project 2</a:t>
            </a:r>
          </a:p>
        </p:txBody>
      </p:sp>
      <p:sp>
        <p:nvSpPr>
          <p:cNvPr name="Freeform 21" id="21"/>
          <p:cNvSpPr/>
          <p:nvPr/>
        </p:nvSpPr>
        <p:spPr>
          <a:xfrm flipH="false" flipV="false" rot="0">
            <a:off x="3728082" y="461515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369571" y="4680294"/>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400786" y="4507372"/>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26348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1266627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39B54A"/>
                </a:solidFill>
                <a:latin typeface="DM Sans Bold"/>
                <a:ea typeface="DM Sans Bold"/>
                <a:cs typeface="DM Sans Bold"/>
                <a:sym typeface="DM Sans Bold"/>
              </a:rPr>
              <a:t>Project 3</a:t>
            </a:r>
          </a:p>
        </p:txBody>
      </p:sp>
      <p:sp>
        <p:nvSpPr>
          <p:cNvPr name="TextBox 26" id="26"/>
          <p:cNvSpPr txBox="true"/>
          <p:nvPr/>
        </p:nvSpPr>
        <p:spPr>
          <a:xfrm rot="0">
            <a:off x="2840362"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64429"/>
            <a:ext cx="10434893" cy="2632885"/>
          </a:xfrm>
          <a:prstGeom prst="rect">
            <a:avLst/>
          </a:prstGeom>
        </p:spPr>
        <p:txBody>
          <a:bodyPr anchor="t" rtlCol="false" tIns="0" lIns="0" bIns="0" rIns="0">
            <a:spAutoFit/>
          </a:bodyPr>
          <a:lstStyle/>
          <a:p>
            <a:pPr algn="l" marL="0" indent="0" lvl="0">
              <a:lnSpc>
                <a:spcPts val="10543"/>
              </a:lnSpc>
            </a:pPr>
            <a:r>
              <a:rPr lang="en-US" sz="7530" spc="459">
                <a:solidFill>
                  <a:srgbClr val="FFFFFF"/>
                </a:solidFill>
                <a:latin typeface="Now Bold"/>
                <a:ea typeface="Now Bold"/>
                <a:cs typeface="Now Bold"/>
                <a:sym typeface="Now Bold"/>
              </a:rPr>
              <a:t>Thank's For Watching</a:t>
            </a:r>
          </a:p>
        </p:txBody>
      </p:sp>
      <p:sp>
        <p:nvSpPr>
          <p:cNvPr name="TextBox 7" id="7"/>
          <p:cNvSpPr txBox="true"/>
          <p:nvPr/>
        </p:nvSpPr>
        <p:spPr>
          <a:xfrm rot="0">
            <a:off x="3136813" y="1884522"/>
            <a:ext cx="1810574" cy="675207"/>
          </a:xfrm>
          <a:prstGeom prst="rect">
            <a:avLst/>
          </a:prstGeom>
        </p:spPr>
        <p:txBody>
          <a:bodyPr anchor="t" rtlCol="false" tIns="0" lIns="0" bIns="0" rIns="0">
            <a:spAutoFit/>
          </a:bodyPr>
          <a:lstStyle/>
          <a:p>
            <a:pPr algn="l">
              <a:lnSpc>
                <a:spcPts val="2666"/>
              </a:lnSpc>
            </a:pPr>
            <a:r>
              <a:rPr lang="en-US" sz="2167" spc="-43">
                <a:solidFill>
                  <a:srgbClr val="56AEFF"/>
                </a:solidFill>
                <a:latin typeface="DM Sans Italics"/>
                <a:ea typeface="DM Sans Italics"/>
                <a:cs typeface="DM Sans Italics"/>
                <a:sym typeface="DM Sans Italics"/>
              </a:rPr>
              <a:t>Studio Shodwe</a:t>
            </a:r>
          </a:p>
        </p:txBody>
      </p:sp>
      <p:sp>
        <p:nvSpPr>
          <p:cNvPr name="Freeform 8" id="8"/>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264153" y="6653048"/>
            <a:ext cx="673858" cy="673858"/>
          </a:xfrm>
          <a:custGeom>
            <a:avLst/>
            <a:gdLst/>
            <a:ahLst/>
            <a:cxnLst/>
            <a:rect r="r" b="b" t="t" l="l"/>
            <a:pathLst>
              <a:path h="673858" w="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255514" y="7632127"/>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101701" y="7755632"/>
            <a:ext cx="5437025"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hello@reallygreatsite.com</a:t>
            </a:r>
          </a:p>
        </p:txBody>
      </p:sp>
      <p:sp>
        <p:nvSpPr>
          <p:cNvPr name="TextBox 12" id="12"/>
          <p:cNvSpPr txBox="true"/>
          <p:nvPr/>
        </p:nvSpPr>
        <p:spPr>
          <a:xfrm rot="0">
            <a:off x="3101701" y="6804122"/>
            <a:ext cx="3081187"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+123-456-7890</a:t>
            </a:r>
          </a:p>
        </p:txBody>
      </p:sp>
      <p:sp>
        <p:nvSpPr>
          <p:cNvPr name="Freeform 13" id="1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69" y="3038939"/>
            <a:ext cx="559773" cy="712674"/>
          </a:xfrm>
          <a:custGeom>
            <a:avLst/>
            <a:gdLst/>
            <a:ahLst/>
            <a:cxnLst/>
            <a:rect r="r" b="b" t="t" l="l"/>
            <a:pathLst>
              <a:path h="712674" w="559773">
                <a:moveTo>
                  <a:pt x="0" y="0"/>
                </a:moveTo>
                <a:lnTo>
                  <a:pt x="559773" y="0"/>
                </a:lnTo>
                <a:lnTo>
                  <a:pt x="559773" y="712673"/>
                </a:lnTo>
                <a:lnTo>
                  <a:pt x="0" y="712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3957" y="3022795"/>
            <a:ext cx="808743" cy="788157"/>
          </a:xfrm>
          <a:custGeom>
            <a:avLst/>
            <a:gdLst/>
            <a:ahLst/>
            <a:cxnLst/>
            <a:rect r="r" b="b" t="t" l="l"/>
            <a:pathLst>
              <a:path h="788157" w="808743">
                <a:moveTo>
                  <a:pt x="0" y="0"/>
                </a:moveTo>
                <a:lnTo>
                  <a:pt x="808743" y="0"/>
                </a:lnTo>
                <a:lnTo>
                  <a:pt x="808743" y="788157"/>
                </a:lnTo>
                <a:lnTo>
                  <a:pt x="0" y="788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70343" y="2977353"/>
            <a:ext cx="786583" cy="853295"/>
          </a:xfrm>
          <a:custGeom>
            <a:avLst/>
            <a:gdLst/>
            <a:ahLst/>
            <a:cxnLst/>
            <a:rect r="r" b="b" t="t" l="l"/>
            <a:pathLst>
              <a:path h="853295" w="786583">
                <a:moveTo>
                  <a:pt x="0" y="0"/>
                </a:moveTo>
                <a:lnTo>
                  <a:pt x="786583" y="0"/>
                </a:lnTo>
                <a:lnTo>
                  <a:pt x="786583" y="853295"/>
                </a:lnTo>
                <a:lnTo>
                  <a:pt x="0" y="853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632011" y="2912843"/>
            <a:ext cx="913512" cy="838770"/>
          </a:xfrm>
          <a:custGeom>
            <a:avLst/>
            <a:gdLst/>
            <a:ahLst/>
            <a:cxnLst/>
            <a:rect r="r" b="b" t="t" l="l"/>
            <a:pathLst>
              <a:path h="838770" w="913512">
                <a:moveTo>
                  <a:pt x="0" y="0"/>
                </a:moveTo>
                <a:lnTo>
                  <a:pt x="913512" y="0"/>
                </a:lnTo>
                <a:lnTo>
                  <a:pt x="913512" y="838769"/>
                </a:lnTo>
                <a:lnTo>
                  <a:pt x="0" y="8387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72769" y="3069922"/>
            <a:ext cx="629328" cy="760726"/>
          </a:xfrm>
          <a:custGeom>
            <a:avLst/>
            <a:gdLst/>
            <a:ahLst/>
            <a:cxnLst/>
            <a:rect r="r" b="b" t="t" l="l"/>
            <a:pathLst>
              <a:path h="760726" w="629328">
                <a:moveTo>
                  <a:pt x="0" y="0"/>
                </a:moveTo>
                <a:lnTo>
                  <a:pt x="629328" y="0"/>
                </a:lnTo>
                <a:lnTo>
                  <a:pt x="629328" y="760726"/>
                </a:lnTo>
                <a:lnTo>
                  <a:pt x="0" y="7607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35206" y="5494550"/>
            <a:ext cx="699051" cy="799330"/>
          </a:xfrm>
          <a:custGeom>
            <a:avLst/>
            <a:gdLst/>
            <a:ahLst/>
            <a:cxnLst/>
            <a:rect r="r" b="b" t="t" l="l"/>
            <a:pathLst>
              <a:path h="799330" w="699051">
                <a:moveTo>
                  <a:pt x="0" y="0"/>
                </a:moveTo>
                <a:lnTo>
                  <a:pt x="699050" y="0"/>
                </a:lnTo>
                <a:lnTo>
                  <a:pt x="699050" y="799330"/>
                </a:lnTo>
                <a:lnTo>
                  <a:pt x="0" y="799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45504" y="5477408"/>
            <a:ext cx="771522" cy="742064"/>
          </a:xfrm>
          <a:custGeom>
            <a:avLst/>
            <a:gdLst/>
            <a:ahLst/>
            <a:cxnLst/>
            <a:rect r="r" b="b" t="t" l="l"/>
            <a:pathLst>
              <a:path h="742064" w="771522">
                <a:moveTo>
                  <a:pt x="0" y="0"/>
                </a:moveTo>
                <a:lnTo>
                  <a:pt x="771522" y="0"/>
                </a:lnTo>
                <a:lnTo>
                  <a:pt x="771522" y="742064"/>
                </a:lnTo>
                <a:lnTo>
                  <a:pt x="0" y="7420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452121" y="5368865"/>
            <a:ext cx="650497" cy="774401"/>
          </a:xfrm>
          <a:custGeom>
            <a:avLst/>
            <a:gdLst/>
            <a:ahLst/>
            <a:cxnLst/>
            <a:rect r="r" b="b" t="t" l="l"/>
            <a:pathLst>
              <a:path h="774401" w="650497">
                <a:moveTo>
                  <a:pt x="0" y="0"/>
                </a:moveTo>
                <a:lnTo>
                  <a:pt x="650497" y="0"/>
                </a:lnTo>
                <a:lnTo>
                  <a:pt x="650497" y="774401"/>
                </a:lnTo>
                <a:lnTo>
                  <a:pt x="0" y="7744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6701250" y="5445998"/>
            <a:ext cx="758127" cy="672665"/>
          </a:xfrm>
          <a:custGeom>
            <a:avLst/>
            <a:gdLst/>
            <a:ahLst/>
            <a:cxnLst/>
            <a:rect r="r" b="b" t="t" l="l"/>
            <a:pathLst>
              <a:path h="672665" w="758127">
                <a:moveTo>
                  <a:pt x="0" y="0"/>
                </a:moveTo>
                <a:lnTo>
                  <a:pt x="758127" y="0"/>
                </a:lnTo>
                <a:lnTo>
                  <a:pt x="758127" y="672666"/>
                </a:lnTo>
                <a:lnTo>
                  <a:pt x="0" y="6726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909929" y="5421396"/>
            <a:ext cx="665047" cy="640863"/>
          </a:xfrm>
          <a:custGeom>
            <a:avLst/>
            <a:gdLst/>
            <a:ahLst/>
            <a:cxnLst/>
            <a:rect r="r" b="b" t="t" l="l"/>
            <a:pathLst>
              <a:path h="640863" w="665047">
                <a:moveTo>
                  <a:pt x="0" y="0"/>
                </a:moveTo>
                <a:lnTo>
                  <a:pt x="665047" y="0"/>
                </a:lnTo>
                <a:lnTo>
                  <a:pt x="665047" y="640863"/>
                </a:lnTo>
                <a:lnTo>
                  <a:pt x="0" y="6408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323032" y="2956026"/>
            <a:ext cx="974926" cy="921748"/>
          </a:xfrm>
          <a:custGeom>
            <a:avLst/>
            <a:gdLst/>
            <a:ahLst/>
            <a:cxnLst/>
            <a:rect r="r" b="b" t="t" l="l"/>
            <a:pathLst>
              <a:path h="921748" w="974926">
                <a:moveTo>
                  <a:pt x="0" y="0"/>
                </a:moveTo>
                <a:lnTo>
                  <a:pt x="974926" y="0"/>
                </a:lnTo>
                <a:lnTo>
                  <a:pt x="974926" y="921749"/>
                </a:lnTo>
                <a:lnTo>
                  <a:pt x="0" y="92174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164526" y="3089097"/>
            <a:ext cx="746819" cy="722377"/>
          </a:xfrm>
          <a:custGeom>
            <a:avLst/>
            <a:gdLst/>
            <a:ahLst/>
            <a:cxnLst/>
            <a:rect r="r" b="b" t="t" l="l"/>
            <a:pathLst>
              <a:path h="722377" w="746819">
                <a:moveTo>
                  <a:pt x="0" y="0"/>
                </a:moveTo>
                <a:lnTo>
                  <a:pt x="746819" y="0"/>
                </a:lnTo>
                <a:lnTo>
                  <a:pt x="746819" y="722377"/>
                </a:lnTo>
                <a:lnTo>
                  <a:pt x="0" y="7223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4513541" y="8255981"/>
            <a:ext cx="856802" cy="827204"/>
          </a:xfrm>
          <a:custGeom>
            <a:avLst/>
            <a:gdLst/>
            <a:ahLst/>
            <a:cxnLst/>
            <a:rect r="r" b="b" t="t" l="l"/>
            <a:pathLst>
              <a:path h="827204" w="856802">
                <a:moveTo>
                  <a:pt x="0" y="0"/>
                </a:moveTo>
                <a:lnTo>
                  <a:pt x="856802" y="0"/>
                </a:lnTo>
                <a:lnTo>
                  <a:pt x="856802" y="827204"/>
                </a:lnTo>
                <a:lnTo>
                  <a:pt x="0" y="82720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2580863" y="3069922"/>
            <a:ext cx="884649" cy="854089"/>
          </a:xfrm>
          <a:custGeom>
            <a:avLst/>
            <a:gdLst/>
            <a:ahLst/>
            <a:cxnLst/>
            <a:rect r="r" b="b" t="t" l="l"/>
            <a:pathLst>
              <a:path h="854089" w="884649">
                <a:moveTo>
                  <a:pt x="0" y="0"/>
                </a:moveTo>
                <a:lnTo>
                  <a:pt x="884649" y="0"/>
                </a:lnTo>
                <a:lnTo>
                  <a:pt x="884649" y="854089"/>
                </a:lnTo>
                <a:lnTo>
                  <a:pt x="0" y="8540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008522" y="5289177"/>
            <a:ext cx="884649" cy="854089"/>
          </a:xfrm>
          <a:custGeom>
            <a:avLst/>
            <a:gdLst/>
            <a:ahLst/>
            <a:cxnLst/>
            <a:rect r="r" b="b" t="t" l="l"/>
            <a:pathLst>
              <a:path h="854089" w="884649">
                <a:moveTo>
                  <a:pt x="0" y="0"/>
                </a:moveTo>
                <a:lnTo>
                  <a:pt x="884650" y="0"/>
                </a:lnTo>
                <a:lnTo>
                  <a:pt x="884650" y="854089"/>
                </a:lnTo>
                <a:lnTo>
                  <a:pt x="0" y="85408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0151430" y="5421396"/>
            <a:ext cx="747700" cy="721870"/>
          </a:xfrm>
          <a:custGeom>
            <a:avLst/>
            <a:gdLst/>
            <a:ahLst/>
            <a:cxnLst/>
            <a:rect r="r" b="b" t="t" l="l"/>
            <a:pathLst>
              <a:path h="721870" w="747700">
                <a:moveTo>
                  <a:pt x="0" y="0"/>
                </a:moveTo>
                <a:lnTo>
                  <a:pt x="747700" y="0"/>
                </a:lnTo>
                <a:lnTo>
                  <a:pt x="747700" y="721870"/>
                </a:lnTo>
                <a:lnTo>
                  <a:pt x="0" y="72187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1349682" y="5421396"/>
            <a:ext cx="882987" cy="854089"/>
          </a:xfrm>
          <a:custGeom>
            <a:avLst/>
            <a:gdLst/>
            <a:ahLst/>
            <a:cxnLst/>
            <a:rect r="r" b="b" t="t" l="l"/>
            <a:pathLst>
              <a:path h="854089" w="882987">
                <a:moveTo>
                  <a:pt x="0" y="0"/>
                </a:moveTo>
                <a:lnTo>
                  <a:pt x="882987" y="0"/>
                </a:lnTo>
                <a:lnTo>
                  <a:pt x="882987" y="854089"/>
                </a:lnTo>
                <a:lnTo>
                  <a:pt x="0" y="85408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796013" y="5395649"/>
            <a:ext cx="791335" cy="720834"/>
          </a:xfrm>
          <a:custGeom>
            <a:avLst/>
            <a:gdLst/>
            <a:ahLst/>
            <a:cxnLst/>
            <a:rect r="r" b="b" t="t" l="l"/>
            <a:pathLst>
              <a:path h="720834" w="791335">
                <a:moveTo>
                  <a:pt x="0" y="0"/>
                </a:moveTo>
                <a:lnTo>
                  <a:pt x="791334" y="0"/>
                </a:lnTo>
                <a:lnTo>
                  <a:pt x="791334" y="720833"/>
                </a:lnTo>
                <a:lnTo>
                  <a:pt x="0" y="7208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2783727" y="6876102"/>
            <a:ext cx="755313" cy="756689"/>
          </a:xfrm>
          <a:custGeom>
            <a:avLst/>
            <a:gdLst/>
            <a:ahLst/>
            <a:cxnLst/>
            <a:rect r="r" b="b" t="t" l="l"/>
            <a:pathLst>
              <a:path h="756689" w="755313">
                <a:moveTo>
                  <a:pt x="0" y="0"/>
                </a:moveTo>
                <a:lnTo>
                  <a:pt x="755313" y="0"/>
                </a:lnTo>
                <a:lnTo>
                  <a:pt x="755313" y="756689"/>
                </a:lnTo>
                <a:lnTo>
                  <a:pt x="0" y="75668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5463924" y="7116598"/>
            <a:ext cx="741528" cy="730742"/>
          </a:xfrm>
          <a:custGeom>
            <a:avLst/>
            <a:gdLst/>
            <a:ahLst/>
            <a:cxnLst/>
            <a:rect r="r" b="b" t="t" l="l"/>
            <a:pathLst>
              <a:path h="730742" w="741528">
                <a:moveTo>
                  <a:pt x="0" y="0"/>
                </a:moveTo>
                <a:lnTo>
                  <a:pt x="741528" y="0"/>
                </a:lnTo>
                <a:lnTo>
                  <a:pt x="741528" y="730742"/>
                </a:lnTo>
                <a:lnTo>
                  <a:pt x="0" y="73074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094477" y="4392668"/>
            <a:ext cx="847166" cy="847166"/>
          </a:xfrm>
          <a:custGeom>
            <a:avLst/>
            <a:gdLst/>
            <a:ahLst/>
            <a:cxnLst/>
            <a:rect r="r" b="b" t="t" l="l"/>
            <a:pathLst>
              <a:path h="847166" w="847166">
                <a:moveTo>
                  <a:pt x="0" y="0"/>
                </a:moveTo>
                <a:lnTo>
                  <a:pt x="847166" y="0"/>
                </a:lnTo>
                <a:lnTo>
                  <a:pt x="847166" y="847166"/>
                </a:lnTo>
                <a:lnTo>
                  <a:pt x="0" y="84716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129825" y="7011028"/>
            <a:ext cx="730742" cy="730742"/>
          </a:xfrm>
          <a:custGeom>
            <a:avLst/>
            <a:gdLst/>
            <a:ahLst/>
            <a:cxnLst/>
            <a:rect r="r" b="b" t="t" l="l"/>
            <a:pathLst>
              <a:path h="730742" w="730742">
                <a:moveTo>
                  <a:pt x="0" y="0"/>
                </a:moveTo>
                <a:lnTo>
                  <a:pt x="730742" y="0"/>
                </a:lnTo>
                <a:lnTo>
                  <a:pt x="730742" y="730743"/>
                </a:lnTo>
                <a:lnTo>
                  <a:pt x="0" y="73074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6668531" y="4337340"/>
            <a:ext cx="749829" cy="730742"/>
          </a:xfrm>
          <a:custGeom>
            <a:avLst/>
            <a:gdLst/>
            <a:ahLst/>
            <a:cxnLst/>
            <a:rect r="r" b="b" t="t" l="l"/>
            <a:pathLst>
              <a:path h="730742" w="749829">
                <a:moveTo>
                  <a:pt x="0" y="0"/>
                </a:moveTo>
                <a:lnTo>
                  <a:pt x="749829" y="0"/>
                </a:lnTo>
                <a:lnTo>
                  <a:pt x="749829" y="730743"/>
                </a:lnTo>
                <a:lnTo>
                  <a:pt x="0" y="73074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7879006" y="7011028"/>
            <a:ext cx="855124" cy="730742"/>
          </a:xfrm>
          <a:custGeom>
            <a:avLst/>
            <a:gdLst/>
            <a:ahLst/>
            <a:cxnLst/>
            <a:rect r="r" b="b" t="t" l="l"/>
            <a:pathLst>
              <a:path h="730742" w="855124">
                <a:moveTo>
                  <a:pt x="0" y="0"/>
                </a:moveTo>
                <a:lnTo>
                  <a:pt x="855124" y="0"/>
                </a:lnTo>
                <a:lnTo>
                  <a:pt x="855124" y="730743"/>
                </a:lnTo>
                <a:lnTo>
                  <a:pt x="0" y="730743"/>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5399318" y="4392668"/>
            <a:ext cx="674940" cy="730742"/>
          </a:xfrm>
          <a:custGeom>
            <a:avLst/>
            <a:gdLst/>
            <a:ahLst/>
            <a:cxnLst/>
            <a:rect r="r" b="b" t="t" l="l"/>
            <a:pathLst>
              <a:path h="730742" w="674940">
                <a:moveTo>
                  <a:pt x="0" y="0"/>
                </a:moveTo>
                <a:lnTo>
                  <a:pt x="674940" y="0"/>
                </a:lnTo>
                <a:lnTo>
                  <a:pt x="674940" y="730742"/>
                </a:lnTo>
                <a:lnTo>
                  <a:pt x="0" y="73074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4245504" y="4392668"/>
            <a:ext cx="637739" cy="730742"/>
          </a:xfrm>
          <a:custGeom>
            <a:avLst/>
            <a:gdLst/>
            <a:ahLst/>
            <a:cxnLst/>
            <a:rect r="r" b="b" t="t" l="l"/>
            <a:pathLst>
              <a:path h="730742" w="637739">
                <a:moveTo>
                  <a:pt x="0" y="0"/>
                </a:moveTo>
                <a:lnTo>
                  <a:pt x="637739" y="0"/>
                </a:lnTo>
                <a:lnTo>
                  <a:pt x="637739" y="730742"/>
                </a:lnTo>
                <a:lnTo>
                  <a:pt x="0" y="73074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6783404" y="7083506"/>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4631265" y="7116598"/>
            <a:ext cx="490262" cy="730742"/>
          </a:xfrm>
          <a:custGeom>
            <a:avLst/>
            <a:gdLst/>
            <a:ahLst/>
            <a:cxnLst/>
            <a:rect r="r" b="b" t="t" l="l"/>
            <a:pathLst>
              <a:path h="730742" w="490262">
                <a:moveTo>
                  <a:pt x="0" y="0"/>
                </a:moveTo>
                <a:lnTo>
                  <a:pt x="490262" y="0"/>
                </a:lnTo>
                <a:lnTo>
                  <a:pt x="490262" y="730742"/>
                </a:lnTo>
                <a:lnTo>
                  <a:pt x="0" y="73074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3354128" y="8255981"/>
            <a:ext cx="758318" cy="730742"/>
          </a:xfrm>
          <a:custGeom>
            <a:avLst/>
            <a:gdLst/>
            <a:ahLst/>
            <a:cxnLst/>
            <a:rect r="r" b="b" t="t" l="l"/>
            <a:pathLst>
              <a:path h="730742" w="758318">
                <a:moveTo>
                  <a:pt x="0" y="0"/>
                </a:moveTo>
                <a:lnTo>
                  <a:pt x="758318" y="0"/>
                </a:lnTo>
                <a:lnTo>
                  <a:pt x="758318" y="730742"/>
                </a:lnTo>
                <a:lnTo>
                  <a:pt x="0" y="73074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267094" y="4282013"/>
            <a:ext cx="629767" cy="730742"/>
          </a:xfrm>
          <a:custGeom>
            <a:avLst/>
            <a:gdLst/>
            <a:ahLst/>
            <a:cxnLst/>
            <a:rect r="r" b="b" t="t" l="l"/>
            <a:pathLst>
              <a:path h="730742" w="629767">
                <a:moveTo>
                  <a:pt x="0" y="0"/>
                </a:moveTo>
                <a:lnTo>
                  <a:pt x="629767" y="0"/>
                </a:lnTo>
                <a:lnTo>
                  <a:pt x="629767" y="730742"/>
                </a:lnTo>
                <a:lnTo>
                  <a:pt x="0" y="73074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438383" y="4282013"/>
            <a:ext cx="794285" cy="730742"/>
          </a:xfrm>
          <a:custGeom>
            <a:avLst/>
            <a:gdLst/>
            <a:ahLst/>
            <a:cxnLst/>
            <a:rect r="r" b="b" t="t" l="l"/>
            <a:pathLst>
              <a:path h="730742" w="794285">
                <a:moveTo>
                  <a:pt x="0" y="0"/>
                </a:moveTo>
                <a:lnTo>
                  <a:pt x="794286" y="0"/>
                </a:lnTo>
                <a:lnTo>
                  <a:pt x="794286" y="730742"/>
                </a:lnTo>
                <a:lnTo>
                  <a:pt x="0" y="730742"/>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7725714" y="4392668"/>
            <a:ext cx="1033479" cy="620087"/>
          </a:xfrm>
          <a:custGeom>
            <a:avLst/>
            <a:gdLst/>
            <a:ahLst/>
            <a:cxnLst/>
            <a:rect r="r" b="b" t="t" l="l"/>
            <a:pathLst>
              <a:path h="620087" w="1033479">
                <a:moveTo>
                  <a:pt x="0" y="0"/>
                </a:moveTo>
                <a:lnTo>
                  <a:pt x="1033478" y="0"/>
                </a:lnTo>
                <a:lnTo>
                  <a:pt x="1033478" y="620087"/>
                </a:lnTo>
                <a:lnTo>
                  <a:pt x="0" y="6200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2796013" y="4282013"/>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141632" y="4282013"/>
            <a:ext cx="580608" cy="730742"/>
          </a:xfrm>
          <a:custGeom>
            <a:avLst/>
            <a:gdLst/>
            <a:ahLst/>
            <a:cxnLst/>
            <a:rect r="r" b="b" t="t" l="l"/>
            <a:pathLst>
              <a:path h="730742" w="580608">
                <a:moveTo>
                  <a:pt x="0" y="0"/>
                </a:moveTo>
                <a:lnTo>
                  <a:pt x="580608" y="0"/>
                </a:lnTo>
                <a:lnTo>
                  <a:pt x="580608" y="730742"/>
                </a:lnTo>
                <a:lnTo>
                  <a:pt x="0" y="73074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3354128" y="7116598"/>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1531936" y="6889075"/>
            <a:ext cx="607181" cy="730742"/>
          </a:xfrm>
          <a:custGeom>
            <a:avLst/>
            <a:gdLst/>
            <a:ahLst/>
            <a:cxnLst/>
            <a:rect r="r" b="b" t="t" l="l"/>
            <a:pathLst>
              <a:path h="730742" w="607181">
                <a:moveTo>
                  <a:pt x="0" y="0"/>
                </a:moveTo>
                <a:lnTo>
                  <a:pt x="607180" y="0"/>
                </a:lnTo>
                <a:lnTo>
                  <a:pt x="607180" y="730743"/>
                </a:lnTo>
                <a:lnTo>
                  <a:pt x="0" y="73074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037908" y="7011028"/>
            <a:ext cx="788056" cy="730742"/>
          </a:xfrm>
          <a:custGeom>
            <a:avLst/>
            <a:gdLst/>
            <a:ahLst/>
            <a:cxnLst/>
            <a:rect r="r" b="b" t="t" l="l"/>
            <a:pathLst>
              <a:path h="730742" w="788056">
                <a:moveTo>
                  <a:pt x="0" y="0"/>
                </a:moveTo>
                <a:lnTo>
                  <a:pt x="788056" y="0"/>
                </a:lnTo>
                <a:lnTo>
                  <a:pt x="788056" y="730743"/>
                </a:lnTo>
                <a:lnTo>
                  <a:pt x="0" y="73074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5579909" y="8161679"/>
            <a:ext cx="988698" cy="950948"/>
          </a:xfrm>
          <a:custGeom>
            <a:avLst/>
            <a:gdLst/>
            <a:ahLst/>
            <a:cxnLst/>
            <a:rect r="r" b="b" t="t" l="l"/>
            <a:pathLst>
              <a:path h="950948" w="988698">
                <a:moveTo>
                  <a:pt x="0" y="0"/>
                </a:moveTo>
                <a:lnTo>
                  <a:pt x="988698" y="0"/>
                </a:lnTo>
                <a:lnTo>
                  <a:pt x="988698" y="950948"/>
                </a:lnTo>
                <a:lnTo>
                  <a:pt x="0" y="950948"/>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6826331" y="8139065"/>
            <a:ext cx="932103" cy="944119"/>
          </a:xfrm>
          <a:custGeom>
            <a:avLst/>
            <a:gdLst/>
            <a:ahLst/>
            <a:cxnLst/>
            <a:rect r="r" b="b" t="t" l="l"/>
            <a:pathLst>
              <a:path h="944119" w="932103">
                <a:moveTo>
                  <a:pt x="0" y="0"/>
                </a:moveTo>
                <a:lnTo>
                  <a:pt x="932103" y="0"/>
                </a:lnTo>
                <a:lnTo>
                  <a:pt x="932103" y="944120"/>
                </a:lnTo>
                <a:lnTo>
                  <a:pt x="0" y="94412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8073958" y="8198663"/>
            <a:ext cx="856276" cy="845378"/>
          </a:xfrm>
          <a:custGeom>
            <a:avLst/>
            <a:gdLst/>
            <a:ahLst/>
            <a:cxnLst/>
            <a:rect r="r" b="b" t="t" l="l"/>
            <a:pathLst>
              <a:path h="845378" w="856276">
                <a:moveTo>
                  <a:pt x="0" y="0"/>
                </a:moveTo>
                <a:lnTo>
                  <a:pt x="856277" y="0"/>
                </a:lnTo>
                <a:lnTo>
                  <a:pt x="856277" y="845378"/>
                </a:lnTo>
                <a:lnTo>
                  <a:pt x="0" y="84537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9090672" y="8108253"/>
            <a:ext cx="750693" cy="878470"/>
          </a:xfrm>
          <a:custGeom>
            <a:avLst/>
            <a:gdLst/>
            <a:ahLst/>
            <a:cxnLst/>
            <a:rect r="r" b="b" t="t" l="l"/>
            <a:pathLst>
              <a:path h="878470" w="750693">
                <a:moveTo>
                  <a:pt x="0" y="0"/>
                </a:moveTo>
                <a:lnTo>
                  <a:pt x="750693" y="0"/>
                </a:lnTo>
                <a:lnTo>
                  <a:pt x="750693" y="878470"/>
                </a:lnTo>
                <a:lnTo>
                  <a:pt x="0" y="878470"/>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2796013" y="7989042"/>
            <a:ext cx="913343" cy="878470"/>
          </a:xfrm>
          <a:custGeom>
            <a:avLst/>
            <a:gdLst/>
            <a:ahLst/>
            <a:cxnLst/>
            <a:rect r="r" b="b" t="t" l="l"/>
            <a:pathLst>
              <a:path h="878470" w="913343">
                <a:moveTo>
                  <a:pt x="0" y="0"/>
                </a:moveTo>
                <a:lnTo>
                  <a:pt x="913343" y="0"/>
                </a:lnTo>
                <a:lnTo>
                  <a:pt x="913343" y="878470"/>
                </a:lnTo>
                <a:lnTo>
                  <a:pt x="0" y="878470"/>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438383" y="8081197"/>
            <a:ext cx="882477" cy="905526"/>
          </a:xfrm>
          <a:custGeom>
            <a:avLst/>
            <a:gdLst/>
            <a:ahLst/>
            <a:cxnLst/>
            <a:rect r="r" b="b" t="t" l="l"/>
            <a:pathLst>
              <a:path h="905526" w="882477">
                <a:moveTo>
                  <a:pt x="0" y="0"/>
                </a:moveTo>
                <a:lnTo>
                  <a:pt x="882477" y="0"/>
                </a:lnTo>
                <a:lnTo>
                  <a:pt x="882477" y="905526"/>
                </a:lnTo>
                <a:lnTo>
                  <a:pt x="0" y="905526"/>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0035585" y="8198663"/>
            <a:ext cx="835494" cy="835494"/>
          </a:xfrm>
          <a:custGeom>
            <a:avLst/>
            <a:gdLst/>
            <a:ahLst/>
            <a:cxnLst/>
            <a:rect r="r" b="b" t="t" l="l"/>
            <a:pathLst>
              <a:path h="835494" w="835494">
                <a:moveTo>
                  <a:pt x="0" y="0"/>
                </a:moveTo>
                <a:lnTo>
                  <a:pt x="835495" y="0"/>
                </a:lnTo>
                <a:lnTo>
                  <a:pt x="835495" y="835495"/>
                </a:lnTo>
                <a:lnTo>
                  <a:pt x="0" y="835495"/>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3871969" y="3193269"/>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7" id="47"/>
          <p:cNvSpPr/>
          <p:nvPr/>
        </p:nvSpPr>
        <p:spPr>
          <a:xfrm flipH="false" flipV="false" rot="0">
            <a:off x="13834344" y="4262810"/>
            <a:ext cx="858333" cy="805272"/>
          </a:xfrm>
          <a:custGeom>
            <a:avLst/>
            <a:gdLst/>
            <a:ahLst/>
            <a:cxnLst/>
            <a:rect r="r" b="b" t="t" l="l"/>
            <a:pathLst>
              <a:path h="805272" w="858333">
                <a:moveTo>
                  <a:pt x="0" y="0"/>
                </a:moveTo>
                <a:lnTo>
                  <a:pt x="858333" y="0"/>
                </a:lnTo>
                <a:lnTo>
                  <a:pt x="858333" y="805273"/>
                </a:lnTo>
                <a:lnTo>
                  <a:pt x="0" y="80527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8" id="48"/>
          <p:cNvSpPr/>
          <p:nvPr/>
        </p:nvSpPr>
        <p:spPr>
          <a:xfrm flipH="false" flipV="false" rot="0">
            <a:off x="14037745" y="5339670"/>
            <a:ext cx="683787" cy="803596"/>
          </a:xfrm>
          <a:custGeom>
            <a:avLst/>
            <a:gdLst/>
            <a:ahLst/>
            <a:cxnLst/>
            <a:rect r="r" b="b" t="t" l="l"/>
            <a:pathLst>
              <a:path h="803596" w="683787">
                <a:moveTo>
                  <a:pt x="0" y="0"/>
                </a:moveTo>
                <a:lnTo>
                  <a:pt x="683787" y="0"/>
                </a:lnTo>
                <a:lnTo>
                  <a:pt x="683787" y="803596"/>
                </a:lnTo>
                <a:lnTo>
                  <a:pt x="0" y="803596"/>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9" id="49"/>
          <p:cNvSpPr/>
          <p:nvPr/>
        </p:nvSpPr>
        <p:spPr>
          <a:xfrm flipH="false" flipV="false" rot="0">
            <a:off x="14037745" y="6876102"/>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50" id="50"/>
          <p:cNvSpPr/>
          <p:nvPr/>
        </p:nvSpPr>
        <p:spPr>
          <a:xfrm flipH="false" flipV="false" rot="0">
            <a:off x="13964691" y="7989042"/>
            <a:ext cx="756841" cy="803596"/>
          </a:xfrm>
          <a:custGeom>
            <a:avLst/>
            <a:gdLst/>
            <a:ahLst/>
            <a:cxnLst/>
            <a:rect r="r" b="b" t="t" l="l"/>
            <a:pathLst>
              <a:path h="803596" w="756841">
                <a:moveTo>
                  <a:pt x="0" y="0"/>
                </a:moveTo>
                <a:lnTo>
                  <a:pt x="756841" y="0"/>
                </a:lnTo>
                <a:lnTo>
                  <a:pt x="756841" y="803596"/>
                </a:lnTo>
                <a:lnTo>
                  <a:pt x="0" y="803596"/>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9019023" y="2926160"/>
            <a:ext cx="893991" cy="981428"/>
          </a:xfrm>
          <a:custGeom>
            <a:avLst/>
            <a:gdLst/>
            <a:ahLst/>
            <a:cxnLst/>
            <a:rect r="r" b="b" t="t" l="l"/>
            <a:pathLst>
              <a:path h="981428" w="893991">
                <a:moveTo>
                  <a:pt x="0" y="0"/>
                </a:moveTo>
                <a:lnTo>
                  <a:pt x="893991" y="0"/>
                </a:lnTo>
                <a:lnTo>
                  <a:pt x="893991" y="981428"/>
                </a:lnTo>
                <a:lnTo>
                  <a:pt x="0" y="9814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TextBox 52" id="52"/>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145DA0"/>
                </a:solidFill>
                <a:latin typeface="Now Bold"/>
                <a:ea typeface="Now Bold"/>
                <a:cs typeface="Now Bold"/>
                <a:sym typeface="Now Bold"/>
              </a:rPr>
              <a:t>RESOURCE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101445" y="4643037"/>
            <a:ext cx="11796525"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ea typeface="Now Bold"/>
                <a:cs typeface="Now Bold"/>
                <a:sym typeface="Now Bold"/>
              </a:rPr>
              <a:t>TASK OF EACH MEMBERS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781134"/>
            <a:ext cx="11770309" cy="4106699"/>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Vision and Scope</a:t>
            </a:r>
          </a:p>
          <a:p>
            <a:pPr algn="l" marL="882533" indent="-441267" lvl="1">
              <a:lnSpc>
                <a:spcPts val="5641"/>
              </a:lnSpc>
              <a:buFont typeface="Arial"/>
              <a:buChar char="•"/>
            </a:pPr>
            <a:r>
              <a:rPr lang="en-US" sz="4087">
                <a:solidFill>
                  <a:srgbClr val="F5FFF5"/>
                </a:solidFill>
                <a:latin typeface="DM Sans"/>
                <a:ea typeface="DM Sans"/>
                <a:cs typeface="DM Sans"/>
                <a:sym typeface="DM Sans"/>
              </a:rPr>
              <a:t>Risk Management Plan</a:t>
            </a:r>
          </a:p>
          <a:p>
            <a:pPr algn="l" marL="882533" indent="-441267" lvl="1">
              <a:lnSpc>
                <a:spcPts val="5641"/>
              </a:lnSpc>
              <a:buFont typeface="Arial"/>
              <a:buChar char="•"/>
            </a:pPr>
            <a:r>
              <a:rPr lang="en-US" sz="4087">
                <a:solidFill>
                  <a:srgbClr val="F5FFF5"/>
                </a:solidFill>
                <a:latin typeface="DM Sans"/>
                <a:ea typeface="DM Sans"/>
                <a:cs typeface="DM Sans"/>
                <a:sym typeface="DM Sans"/>
              </a:rPr>
              <a:t>Requirements Review Checklists</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System Features (Request For Proposal)</a:t>
            </a:r>
          </a:p>
          <a:p>
            <a:pPr algn="l">
              <a:lnSpc>
                <a:spcPts val="5089"/>
              </a:lnSpc>
              <a:spcBef>
                <a:spcPct val="0"/>
              </a:spcBef>
            </a:pPr>
          </a:p>
        </p:txBody>
      </p:sp>
      <p:sp>
        <p:nvSpPr>
          <p:cNvPr name="TextBox 5" id="5"/>
          <p:cNvSpPr txBox="true"/>
          <p:nvPr/>
        </p:nvSpPr>
        <p:spPr>
          <a:xfrm rot="0">
            <a:off x="3603410" y="3067138"/>
            <a:ext cx="3550563"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Lưu Thế Vinh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781134"/>
            <a:ext cx="12244411"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Draw Use Case Diagram</a:t>
            </a:r>
          </a:p>
          <a:p>
            <a:pPr algn="l" marL="882533" indent="-441267" lvl="1">
              <a:lnSpc>
                <a:spcPts val="5641"/>
              </a:lnSpc>
              <a:buFont typeface="Arial"/>
              <a:buChar char="•"/>
            </a:pPr>
            <a:r>
              <a:rPr lang="en-US" sz="4087">
                <a:solidFill>
                  <a:srgbClr val="F5FFF5"/>
                </a:solidFill>
                <a:latin typeface="DM Sans"/>
                <a:ea typeface="DM Sans"/>
                <a:cs typeface="DM Sans"/>
                <a:sym typeface="DM Sans"/>
              </a:rPr>
              <a:t>Data Requirements (Request For Proposal)</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Modeling the Requirements</a:t>
            </a:r>
          </a:p>
          <a:p>
            <a:pPr algn="l">
              <a:lnSpc>
                <a:spcPts val="5089"/>
              </a:lnSpc>
              <a:spcBef>
                <a:spcPct val="0"/>
              </a:spcBef>
            </a:pPr>
          </a:p>
        </p:txBody>
      </p:sp>
      <p:sp>
        <p:nvSpPr>
          <p:cNvPr name="TextBox 5" id="5"/>
          <p:cNvSpPr txBox="true"/>
          <p:nvPr/>
        </p:nvSpPr>
        <p:spPr>
          <a:xfrm rot="0">
            <a:off x="4106506" y="3067138"/>
            <a:ext cx="2868811"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Lê Đức Lộc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781134"/>
            <a:ext cx="12017667"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Bussiness Rules</a:t>
            </a:r>
          </a:p>
          <a:p>
            <a:pPr algn="l" marL="882533" indent="-441267" lvl="1">
              <a:lnSpc>
                <a:spcPts val="5641"/>
              </a:lnSpc>
              <a:buFont typeface="Arial"/>
              <a:buChar char="•"/>
            </a:pPr>
            <a:r>
              <a:rPr lang="en-US" sz="4087">
                <a:solidFill>
                  <a:srgbClr val="F5FFF5"/>
                </a:solidFill>
                <a:latin typeface="DM Sans"/>
                <a:ea typeface="DM Sans"/>
                <a:cs typeface="DM Sans"/>
                <a:sym typeface="DM Sans"/>
              </a:rPr>
              <a:t>Introduction (Request For Proposal)</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Quality Attributes (Request For Proposal)</a:t>
            </a:r>
          </a:p>
          <a:p>
            <a:pPr algn="l">
              <a:lnSpc>
                <a:spcPts val="5089"/>
              </a:lnSpc>
              <a:spcBef>
                <a:spcPct val="0"/>
              </a:spcBef>
            </a:pPr>
          </a:p>
        </p:txBody>
      </p:sp>
      <p:sp>
        <p:nvSpPr>
          <p:cNvPr name="TextBox 5" id="5"/>
          <p:cNvSpPr txBox="true"/>
          <p:nvPr/>
        </p:nvSpPr>
        <p:spPr>
          <a:xfrm rot="0">
            <a:off x="3969845" y="3067138"/>
            <a:ext cx="4488061"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Thái Bình Dương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781134"/>
            <a:ext cx="12883420"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Overall Description (Request For Proposal)</a:t>
            </a:r>
          </a:p>
          <a:p>
            <a:pPr algn="l" marL="882533" indent="-441267" lvl="1">
              <a:lnSpc>
                <a:spcPts val="5641"/>
              </a:lnSpc>
              <a:buFont typeface="Arial"/>
              <a:buChar char="•"/>
            </a:pPr>
            <a:r>
              <a:rPr lang="en-US" sz="4087">
                <a:solidFill>
                  <a:srgbClr val="F5FFF5"/>
                </a:solidFill>
                <a:latin typeface="DM Sans"/>
                <a:ea typeface="DM Sans"/>
                <a:cs typeface="DM Sans"/>
                <a:sym typeface="DM Sans"/>
              </a:rPr>
              <a:t>Data Dictionaries</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Change Control Board Charter</a:t>
            </a:r>
          </a:p>
          <a:p>
            <a:pPr algn="l">
              <a:lnSpc>
                <a:spcPts val="5089"/>
              </a:lnSpc>
              <a:spcBef>
                <a:spcPct val="0"/>
              </a:spcBef>
            </a:pPr>
          </a:p>
        </p:txBody>
      </p:sp>
      <p:sp>
        <p:nvSpPr>
          <p:cNvPr name="TextBox 5" id="5"/>
          <p:cNvSpPr txBox="true"/>
          <p:nvPr/>
        </p:nvSpPr>
        <p:spPr>
          <a:xfrm rot="0">
            <a:off x="4118739" y="3067138"/>
            <a:ext cx="6039564"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Tăng Tài Phát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3410" y="3781134"/>
            <a:ext cx="11048848" cy="3392324"/>
          </a:xfrm>
          <a:prstGeom prst="rect">
            <a:avLst/>
          </a:prstGeom>
        </p:spPr>
        <p:txBody>
          <a:bodyPr anchor="t" rtlCol="false" tIns="0" lIns="0" bIns="0" rIns="0">
            <a:spAutoFit/>
          </a:bodyPr>
          <a:lstStyle/>
          <a:p>
            <a:pPr algn="l">
              <a:lnSpc>
                <a:spcPts val="5089"/>
              </a:lnSpc>
            </a:pPr>
          </a:p>
          <a:p>
            <a:pPr algn="l" marL="882533" indent="-441267" lvl="1">
              <a:lnSpc>
                <a:spcPts val="5641"/>
              </a:lnSpc>
              <a:buFont typeface="Arial"/>
              <a:buChar char="•"/>
            </a:pPr>
            <a:r>
              <a:rPr lang="en-US" sz="4087">
                <a:solidFill>
                  <a:srgbClr val="F5FFF5"/>
                </a:solidFill>
                <a:latin typeface="DM Sans"/>
                <a:ea typeface="DM Sans"/>
                <a:cs typeface="DM Sans"/>
                <a:sym typeface="DM Sans"/>
              </a:rPr>
              <a:t>System Features (Request For Proposal)</a:t>
            </a:r>
          </a:p>
          <a:p>
            <a:pPr algn="l" marL="882533" indent="-441267" lvl="1">
              <a:lnSpc>
                <a:spcPts val="5641"/>
              </a:lnSpc>
              <a:buFont typeface="Arial"/>
              <a:buChar char="•"/>
            </a:pPr>
            <a:r>
              <a:rPr lang="en-US" sz="4087">
                <a:solidFill>
                  <a:srgbClr val="F5FFF5"/>
                </a:solidFill>
                <a:latin typeface="DM Sans"/>
                <a:ea typeface="DM Sans"/>
                <a:cs typeface="DM Sans"/>
                <a:sym typeface="DM Sans"/>
              </a:rPr>
              <a:t>Requirements Prioritization Spreadsheet</a:t>
            </a:r>
          </a:p>
          <a:p>
            <a:pPr algn="l" marL="882533" indent="-441267" lvl="1">
              <a:lnSpc>
                <a:spcPts val="5641"/>
              </a:lnSpc>
              <a:spcBef>
                <a:spcPct val="0"/>
              </a:spcBef>
              <a:buFont typeface="Arial"/>
              <a:buChar char="•"/>
            </a:pPr>
            <a:r>
              <a:rPr lang="en-US" sz="4087">
                <a:solidFill>
                  <a:srgbClr val="F5FFF5"/>
                </a:solidFill>
                <a:latin typeface="DM Sans"/>
                <a:ea typeface="DM Sans"/>
                <a:cs typeface="DM Sans"/>
                <a:sym typeface="DM Sans"/>
              </a:rPr>
              <a:t>Action Plan</a:t>
            </a:r>
          </a:p>
          <a:p>
            <a:pPr algn="l">
              <a:lnSpc>
                <a:spcPts val="5089"/>
              </a:lnSpc>
              <a:spcBef>
                <a:spcPct val="0"/>
              </a:spcBef>
            </a:pPr>
          </a:p>
        </p:txBody>
      </p:sp>
      <p:sp>
        <p:nvSpPr>
          <p:cNvPr name="TextBox 5" id="5"/>
          <p:cNvSpPr txBox="true"/>
          <p:nvPr/>
        </p:nvSpPr>
        <p:spPr>
          <a:xfrm rot="0">
            <a:off x="3997149" y="3067138"/>
            <a:ext cx="5252085" cy="771145"/>
          </a:xfrm>
          <a:prstGeom prst="rect">
            <a:avLst/>
          </a:prstGeom>
        </p:spPr>
        <p:txBody>
          <a:bodyPr anchor="t" rtlCol="false" tIns="0" lIns="0" bIns="0" rIns="0">
            <a:spAutoFit/>
          </a:bodyPr>
          <a:lstStyle/>
          <a:p>
            <a:pPr algn="ctr">
              <a:lnSpc>
                <a:spcPts val="6347"/>
              </a:lnSpc>
              <a:spcBef>
                <a:spcPct val="0"/>
              </a:spcBef>
            </a:pPr>
            <a:r>
              <a:rPr lang="en-US" sz="4599">
                <a:solidFill>
                  <a:srgbClr val="FFFBFB"/>
                </a:solidFill>
                <a:latin typeface="Saira Bold"/>
                <a:ea typeface="Saira Bold"/>
                <a:cs typeface="Saira Bold"/>
                <a:sym typeface="Saira Bold"/>
              </a:rPr>
              <a:t>Nguyễn Trung Kiên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DAGLB2e4my0</dc:identifier>
  <dcterms:modified xsi:type="dcterms:W3CDTF">2011-08-01T06:04:30Z</dcterms:modified>
  <cp:revision>1</cp:revision>
  <dc:title>SWR302</dc:title>
</cp:coreProperties>
</file>